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7" r:id="rId2"/>
  </p:sldIdLst>
  <p:sldSz cx="7562850" cy="10688638"/>
  <p:notesSz cx="6797675" cy="9928225"/>
  <p:defaultTextStyle>
    <a:defPPr>
      <a:defRPr lang="fr-FR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24"/>
    <a:srgbClr val="AEC87A"/>
    <a:srgbClr val="92B54B"/>
    <a:srgbClr val="1D8740"/>
    <a:srgbClr val="981C8B"/>
    <a:srgbClr val="3B954C"/>
    <a:srgbClr val="89D36F"/>
    <a:srgbClr val="3F2C52"/>
    <a:srgbClr val="2C1F39"/>
    <a:srgbClr val="FCF3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62" autoAdjust="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2784" y="36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7214" y="3320408"/>
            <a:ext cx="6428423" cy="2291129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C3E4-7BB2-8E41-AC68-D965B606CAE2}" type="datetimeFigureOut">
              <a:rPr lang="fr-FR" smtClean="0"/>
              <a:pPr/>
              <a:t>16/05/2019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E45B-C7DF-7046-8330-68C4630A67C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3649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C3E4-7BB2-8E41-AC68-D965B606CAE2}" type="datetimeFigureOut">
              <a:rPr lang="fr-FR" smtClean="0"/>
              <a:pPr/>
              <a:t>16/05/2019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E45B-C7DF-7046-8330-68C4630A67C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163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112299" y="571546"/>
            <a:ext cx="1276231" cy="12158326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83607" y="571546"/>
            <a:ext cx="3702646" cy="12158326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C3E4-7BB2-8E41-AC68-D965B606CAE2}" type="datetimeFigureOut">
              <a:rPr lang="fr-FR" smtClean="0"/>
              <a:pPr/>
              <a:t>16/05/2019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E45B-C7DF-7046-8330-68C4630A67C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3759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C3E4-7BB2-8E41-AC68-D965B606CAE2}" type="datetimeFigureOut">
              <a:rPr lang="fr-FR" smtClean="0"/>
              <a:pPr/>
              <a:t>16/05/2019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E45B-C7DF-7046-8330-68C4630A67C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2627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7413" y="6868440"/>
            <a:ext cx="6428423" cy="2122882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7413" y="4530302"/>
            <a:ext cx="6428423" cy="2338138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C3E4-7BB2-8E41-AC68-D965B606CAE2}" type="datetimeFigureOut">
              <a:rPr lang="fr-FR" smtClean="0"/>
              <a:pPr/>
              <a:t>16/05/2019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E45B-C7DF-7046-8330-68C4630A67C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7706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83607" y="3325355"/>
            <a:ext cx="2489438" cy="940451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899093" y="3325355"/>
            <a:ext cx="2489438" cy="940451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C3E4-7BB2-8E41-AC68-D965B606CAE2}" type="datetimeFigureOut">
              <a:rPr lang="fr-FR" smtClean="0"/>
              <a:pPr/>
              <a:t>16/05/2019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E45B-C7DF-7046-8330-68C4630A67C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3014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8143" y="3389683"/>
            <a:ext cx="3341572" cy="6158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841824" y="2392573"/>
            <a:ext cx="3342884" cy="997111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841824" y="3389683"/>
            <a:ext cx="3342884" cy="6158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C3E4-7BB2-8E41-AC68-D965B606CAE2}" type="datetimeFigureOut">
              <a:rPr lang="fr-FR" smtClean="0"/>
              <a:pPr/>
              <a:t>16/05/2019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E45B-C7DF-7046-8330-68C4630A67C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0811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C3E4-7BB2-8E41-AC68-D965B606CAE2}" type="datetimeFigureOut">
              <a:rPr lang="fr-FR" smtClean="0"/>
              <a:pPr/>
              <a:t>16/05/2019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E45B-C7DF-7046-8330-68C4630A67C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687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C3E4-7BB2-8E41-AC68-D965B606CAE2}" type="datetimeFigureOut">
              <a:rPr lang="fr-FR" smtClean="0"/>
              <a:pPr/>
              <a:t>16/05/2019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E45B-C7DF-7046-8330-68C4630A67C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5469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143" y="425567"/>
            <a:ext cx="2488126" cy="1811130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4" cy="9122457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78143" y="2236698"/>
            <a:ext cx="2488126" cy="7311326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C3E4-7BB2-8E41-AC68-D965B606CAE2}" type="datetimeFigureOut">
              <a:rPr lang="fr-FR" smtClean="0"/>
              <a:pPr/>
              <a:t>16/05/2019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E45B-C7DF-7046-8330-68C4630A67C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25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600"/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82372" y="8365346"/>
            <a:ext cx="4537710" cy="1254429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C3E4-7BB2-8E41-AC68-D965B606CAE2}" type="datetimeFigureOut">
              <a:rPr lang="fr-FR" smtClean="0"/>
              <a:pPr/>
              <a:t>16/05/2019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E45B-C7DF-7046-8330-68C4630A67C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4653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7"/>
            <a:ext cx="6806565" cy="7054007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9C3E4-7BB2-8E41-AC68-D965B606CAE2}" type="datetimeFigureOut">
              <a:rPr lang="fr-FR" smtClean="0"/>
              <a:pPr/>
              <a:t>16/05/2019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CE45B-C7DF-7046-8330-68C4630A67C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8971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 descr="Bande titre lotisseme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555" y="949347"/>
            <a:ext cx="4933950" cy="1794568"/>
          </a:xfrm>
          <a:prstGeom prst="rect">
            <a:avLst/>
          </a:prstGeom>
        </p:spPr>
      </p:pic>
      <p:pic>
        <p:nvPicPr>
          <p:cNvPr id="5" name="Image 4" descr="Losange rou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" y="2879997"/>
            <a:ext cx="6204510" cy="777792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3042" y="9349244"/>
            <a:ext cx="554407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400" dirty="0"/>
          </a:p>
          <a:p>
            <a:r>
              <a:rPr lang="fr-FR" sz="1200" dirty="0"/>
              <a:t> </a:t>
            </a:r>
            <a:r>
              <a:rPr lang="fr-FR" sz="1200" b="1" dirty="0"/>
              <a:t>Al </a:t>
            </a:r>
            <a:r>
              <a:rPr lang="fr-FR" sz="1200" b="1" dirty="0" err="1" smtClean="0"/>
              <a:t>Omrane</a:t>
            </a:r>
            <a:r>
              <a:rPr lang="fr-FR" sz="1200" b="1" dirty="0" smtClean="0"/>
              <a:t>  Région de l’Oriental Bd </a:t>
            </a:r>
            <a:r>
              <a:rPr lang="fr-FR" sz="1200" b="1" dirty="0" err="1"/>
              <a:t>BekayLahbil</a:t>
            </a:r>
            <a:r>
              <a:rPr lang="fr-FR" sz="1200" b="1" dirty="0"/>
              <a:t>, place 3 Mars Immeuble C -Oujda.</a:t>
            </a:r>
            <a:endParaRPr lang="fr-FR" sz="1200" dirty="0"/>
          </a:p>
          <a:p>
            <a:r>
              <a:rPr lang="fr-FR" sz="1200" b="1" dirty="0"/>
              <a:t>Tél : 05 36 68 27 65 / Fax : 05 36 68 69 24</a:t>
            </a:r>
            <a:endParaRPr lang="fr-FR" sz="1200" dirty="0"/>
          </a:p>
          <a:p>
            <a:r>
              <a:rPr lang="fr-FR" sz="1200" b="1" dirty="0"/>
              <a:t>Al </a:t>
            </a:r>
            <a:r>
              <a:rPr lang="fr-FR" sz="1200" b="1" dirty="0" err="1" smtClean="0"/>
              <a:t>Omrane</a:t>
            </a:r>
            <a:r>
              <a:rPr lang="fr-FR" sz="1200" b="1" dirty="0" smtClean="0"/>
              <a:t>  Région de l’Oriental est </a:t>
            </a:r>
            <a:r>
              <a:rPr lang="fr-FR" sz="1200" b="1" dirty="0"/>
              <a:t>une filiale du Groupe Al </a:t>
            </a:r>
            <a:r>
              <a:rPr lang="fr-FR" sz="1200" b="1" dirty="0" err="1"/>
              <a:t>Omrane</a:t>
            </a:r>
            <a:endParaRPr lang="fr-FR" sz="1200" b="1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6793" y="-246610"/>
            <a:ext cx="624081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sz="2800" dirty="0"/>
          </a:p>
          <a:p>
            <a:pPr lvl="0"/>
            <a:r>
              <a:rPr lang="fr-FR" sz="2800" dirty="0"/>
              <a:t> </a:t>
            </a:r>
            <a:r>
              <a:rPr lang="fr-FR" sz="2800" b="1" dirty="0">
                <a:solidFill>
                  <a:srgbClr val="005024"/>
                </a:solidFill>
                <a:latin typeface="Century Gothic"/>
                <a:cs typeface="Century Gothic"/>
              </a:rPr>
              <a:t>AVIS DE VENTE A GUICHET OUVERT </a:t>
            </a:r>
          </a:p>
          <a:p>
            <a:endParaRPr lang="fr-FR" sz="2800" b="1" dirty="0">
              <a:solidFill>
                <a:srgbClr val="005024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65700" y="8363365"/>
            <a:ext cx="27689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 smtClean="0">
                <a:solidFill>
                  <a:prstClr val="black"/>
                </a:solidFill>
              </a:rPr>
              <a:t>.</a:t>
            </a:r>
            <a:endParaRPr lang="fr-FR" sz="1000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67199" y="8183918"/>
            <a:ext cx="325740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dirty="0" smtClean="0">
                <a:solidFill>
                  <a:prstClr val="black"/>
                </a:solidFill>
                <a:latin typeface="Century Gothic"/>
                <a:cs typeface="Century Gothic"/>
              </a:rPr>
              <a:t>          </a:t>
            </a:r>
            <a:endParaRPr lang="fr-FR" sz="1050" dirty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67477" y="5014246"/>
            <a:ext cx="2866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400" dirty="0">
              <a:solidFill>
                <a:prstClr val="white"/>
              </a:solidFill>
              <a:latin typeface="Century Gothic"/>
              <a:cs typeface="Century Gothic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90577" y="1116149"/>
            <a:ext cx="4497028" cy="1100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800" dirty="0"/>
          </a:p>
          <a:p>
            <a:pPr algn="ctr"/>
            <a:r>
              <a:rPr lang="fr-FR" sz="2000" b="1" dirty="0" smtClean="0">
                <a:latin typeface="Century Gothic" panose="020B0502020202020204" pitchFamily="34" charset="0"/>
              </a:rPr>
              <a:t>Logements à 250 000 </a:t>
            </a:r>
            <a:r>
              <a:rPr lang="fr-FR" sz="2000" b="1" dirty="0" err="1" smtClean="0">
                <a:latin typeface="Century Gothic" panose="020B0502020202020204" pitchFamily="34" charset="0"/>
              </a:rPr>
              <a:t>dhs</a:t>
            </a:r>
            <a:r>
              <a:rPr lang="fr-FR" sz="2000" b="1" dirty="0" smtClean="0">
                <a:latin typeface="Century Gothic" panose="020B0502020202020204" pitchFamily="34" charset="0"/>
              </a:rPr>
              <a:t> </a:t>
            </a:r>
            <a:r>
              <a:rPr lang="fr-FR" sz="2000" b="1" dirty="0" err="1" smtClean="0">
                <a:latin typeface="Century Gothic" panose="020B0502020202020204" pitchFamily="34" charset="0"/>
              </a:rPr>
              <a:t>Ht</a:t>
            </a:r>
            <a:r>
              <a:rPr lang="fr-FR" sz="2000" b="1" dirty="0" smtClean="0">
                <a:latin typeface="Century Gothic" panose="020B0502020202020204" pitchFamily="34" charset="0"/>
              </a:rPr>
              <a:t> </a:t>
            </a:r>
          </a:p>
          <a:p>
            <a:endParaRPr lang="fr-FR" sz="1600" b="1" dirty="0" smtClean="0">
              <a:latin typeface="Century Gothic" panose="020B0502020202020204" pitchFamily="34" charset="0"/>
            </a:endParaRPr>
          </a:p>
          <a:p>
            <a:pPr algn="r">
              <a:lnSpc>
                <a:spcPct val="50000"/>
              </a:lnSpc>
            </a:pPr>
            <a:r>
              <a:rPr lang="fr-FR" sz="2300" b="1" dirty="0" smtClean="0">
                <a:solidFill>
                  <a:srgbClr val="B1AE5E"/>
                </a:solidFill>
              </a:rPr>
              <a:t>Oujda- </a:t>
            </a:r>
            <a:r>
              <a:rPr lang="fr-FR" sz="2300" b="1" dirty="0" err="1" smtClean="0">
                <a:solidFill>
                  <a:srgbClr val="B1AE5E"/>
                </a:solidFill>
              </a:rPr>
              <a:t>Ahfir</a:t>
            </a:r>
            <a:endParaRPr lang="fr-FR" sz="2300" b="1" dirty="0">
              <a:solidFill>
                <a:srgbClr val="B1AE5E"/>
              </a:solidFill>
            </a:endParaRPr>
          </a:p>
        </p:txBody>
      </p:sp>
      <p:pic>
        <p:nvPicPr>
          <p:cNvPr id="1026" name="Picture 2" descr="C:\Users\m.elqaiti\Desktop\Nouveau logo fin 2014\Logo Al Omrane Groupe VFr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24" y="979907"/>
            <a:ext cx="2207879" cy="180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63062" y="2597476"/>
            <a:ext cx="328789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fr-FR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fr-FR" sz="1600" dirty="0" smtClean="0"/>
          </a:p>
          <a:p>
            <a:pPr algn="ctr"/>
            <a:endParaRPr lang="fr-FR" sz="14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1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1800" b="1" dirty="0" smtClean="0">
                <a:solidFill>
                  <a:srgbClr val="FFFFFF"/>
                </a:solidFill>
                <a:latin typeface="Century Gothic" panose="020B0502020202020204" pitchFamily="34" charset="0"/>
                <a:cs typeface="Century Gothic"/>
              </a:rPr>
              <a:t> La </a:t>
            </a:r>
            <a:r>
              <a:rPr lang="fr-FR" sz="1800" b="1" dirty="0">
                <a:solidFill>
                  <a:srgbClr val="FFFFFF"/>
                </a:solidFill>
                <a:latin typeface="Century Gothic" panose="020B0502020202020204" pitchFamily="34" charset="0"/>
                <a:cs typeface="Century Gothic"/>
              </a:rPr>
              <a:t>Société Al </a:t>
            </a:r>
            <a:r>
              <a:rPr lang="fr-FR" sz="1800" b="1" dirty="0" err="1">
                <a:solidFill>
                  <a:srgbClr val="FFFFFF"/>
                </a:solidFill>
                <a:latin typeface="Century Gothic" panose="020B0502020202020204" pitchFamily="34" charset="0"/>
                <a:cs typeface="Century Gothic"/>
              </a:rPr>
              <a:t>Omrane</a:t>
            </a:r>
            <a:r>
              <a:rPr lang="fr-FR" sz="1800" b="1" dirty="0">
                <a:solidFill>
                  <a:srgbClr val="FFFFFF"/>
                </a:solidFill>
                <a:latin typeface="Century Gothic" panose="020B0502020202020204" pitchFamily="34" charset="0"/>
                <a:cs typeface="Century Gothic"/>
              </a:rPr>
              <a:t> </a:t>
            </a:r>
          </a:p>
          <a:p>
            <a:r>
              <a:rPr lang="fr-FR" sz="1800" b="1" dirty="0" smtClean="0">
                <a:solidFill>
                  <a:srgbClr val="FFFFFF"/>
                </a:solidFill>
                <a:latin typeface="Century Gothic" panose="020B0502020202020204" pitchFamily="34" charset="0"/>
                <a:cs typeface="Century Gothic"/>
              </a:rPr>
              <a:t> Région </a:t>
            </a:r>
            <a:r>
              <a:rPr lang="fr-FR" sz="1800" b="1" dirty="0">
                <a:solidFill>
                  <a:srgbClr val="FFFFFF"/>
                </a:solidFill>
                <a:latin typeface="Century Gothic" panose="020B0502020202020204" pitchFamily="34" charset="0"/>
                <a:cs typeface="Century Gothic"/>
              </a:rPr>
              <a:t>de l’Oriental  </a:t>
            </a:r>
          </a:p>
          <a:p>
            <a:r>
              <a:rPr lang="fr-FR" sz="1800" b="1" dirty="0" smtClean="0">
                <a:solidFill>
                  <a:srgbClr val="FFFFFF"/>
                </a:solidFill>
                <a:latin typeface="Century Gothic" panose="020B0502020202020204" pitchFamily="34" charset="0"/>
                <a:cs typeface="Century Gothic"/>
              </a:rPr>
              <a:t> prendra en charge les   </a:t>
            </a:r>
          </a:p>
          <a:p>
            <a:r>
              <a:rPr lang="fr-FR" sz="1800" b="1" dirty="0">
                <a:solidFill>
                  <a:srgbClr val="FFFFFF"/>
                </a:solidFill>
                <a:latin typeface="Century Gothic" panose="020B0502020202020204" pitchFamily="34" charset="0"/>
                <a:cs typeface="Century Gothic"/>
              </a:rPr>
              <a:t> </a:t>
            </a:r>
            <a:r>
              <a:rPr lang="fr-FR" sz="1800" b="1" dirty="0" smtClean="0">
                <a:solidFill>
                  <a:srgbClr val="FFFFFF"/>
                </a:solidFill>
                <a:latin typeface="Century Gothic" panose="020B0502020202020204" pitchFamily="34" charset="0"/>
                <a:cs typeface="Century Gothic"/>
              </a:rPr>
              <a:t>frais d’enregistrement,  </a:t>
            </a:r>
          </a:p>
          <a:p>
            <a:r>
              <a:rPr lang="fr-FR" sz="1800" b="1" dirty="0">
                <a:solidFill>
                  <a:srgbClr val="FFFFFF"/>
                </a:solidFill>
                <a:latin typeface="Century Gothic" panose="020B0502020202020204" pitchFamily="34" charset="0"/>
                <a:cs typeface="Century Gothic"/>
              </a:rPr>
              <a:t> </a:t>
            </a:r>
            <a:r>
              <a:rPr lang="fr-FR" sz="1800" b="1" dirty="0" smtClean="0">
                <a:solidFill>
                  <a:srgbClr val="FFFFFF"/>
                </a:solidFill>
                <a:latin typeface="Century Gothic" panose="020B0502020202020204" pitchFamily="34" charset="0"/>
                <a:cs typeface="Century Gothic"/>
              </a:rPr>
              <a:t>de la conservation </a:t>
            </a:r>
          </a:p>
          <a:p>
            <a:r>
              <a:rPr lang="fr-FR" sz="1800" b="1" dirty="0">
                <a:solidFill>
                  <a:srgbClr val="FFFFFF"/>
                </a:solidFill>
                <a:latin typeface="Century Gothic" panose="020B0502020202020204" pitchFamily="34" charset="0"/>
                <a:cs typeface="Century Gothic"/>
              </a:rPr>
              <a:t> </a:t>
            </a:r>
            <a:r>
              <a:rPr lang="fr-FR" sz="1800" b="1" dirty="0" smtClean="0">
                <a:solidFill>
                  <a:srgbClr val="FFFFFF"/>
                </a:solidFill>
                <a:latin typeface="Century Gothic" panose="020B0502020202020204" pitchFamily="34" charset="0"/>
                <a:cs typeface="Century Gothic"/>
              </a:rPr>
              <a:t>foncière et du notaire </a:t>
            </a:r>
          </a:p>
          <a:p>
            <a:r>
              <a:rPr lang="fr-FR" sz="1800" b="1" dirty="0">
                <a:solidFill>
                  <a:srgbClr val="FFFFFF"/>
                </a:solidFill>
                <a:latin typeface="Century Gothic" panose="020B0502020202020204" pitchFamily="34" charset="0"/>
                <a:cs typeface="Century Gothic"/>
              </a:rPr>
              <a:t> </a:t>
            </a:r>
            <a:r>
              <a:rPr lang="fr-FR" sz="1800" b="1" dirty="0" smtClean="0">
                <a:solidFill>
                  <a:srgbClr val="FFFFFF"/>
                </a:solidFill>
                <a:latin typeface="Century Gothic" panose="020B0502020202020204" pitchFamily="34" charset="0"/>
                <a:cs typeface="Century Gothic"/>
              </a:rPr>
              <a:t>pour les logements </a:t>
            </a:r>
          </a:p>
          <a:p>
            <a:r>
              <a:rPr lang="fr-FR" sz="1800" b="1" dirty="0">
                <a:solidFill>
                  <a:srgbClr val="FFFFFF"/>
                </a:solidFill>
                <a:latin typeface="Century Gothic" panose="020B0502020202020204" pitchFamily="34" charset="0"/>
                <a:cs typeface="Century Gothic"/>
              </a:rPr>
              <a:t> </a:t>
            </a:r>
            <a:r>
              <a:rPr lang="fr-FR" sz="1800" b="1" dirty="0" smtClean="0">
                <a:solidFill>
                  <a:srgbClr val="FFFFFF"/>
                </a:solidFill>
                <a:latin typeface="Century Gothic" panose="020B0502020202020204" pitchFamily="34" charset="0"/>
                <a:cs typeface="Century Gothic"/>
              </a:rPr>
              <a:t>à 250 000 DH HT </a:t>
            </a:r>
          </a:p>
          <a:p>
            <a:r>
              <a:rPr lang="fr-FR" sz="1800" b="1" dirty="0">
                <a:solidFill>
                  <a:srgbClr val="FFFFFF"/>
                </a:solidFill>
                <a:latin typeface="Century Gothic" panose="020B0502020202020204" pitchFamily="34" charset="0"/>
                <a:cs typeface="Century Gothic"/>
              </a:rPr>
              <a:t> </a:t>
            </a:r>
            <a:r>
              <a:rPr lang="fr-FR" sz="1800" b="1" dirty="0" smtClean="0">
                <a:solidFill>
                  <a:srgbClr val="FFFFFF"/>
                </a:solidFill>
                <a:latin typeface="Century Gothic" panose="020B0502020202020204" pitchFamily="34" charset="0"/>
                <a:cs typeface="Century Gothic"/>
              </a:rPr>
              <a:t>désignés </a:t>
            </a:r>
            <a:r>
              <a:rPr lang="fr-FR" sz="1800" b="1" dirty="0">
                <a:solidFill>
                  <a:srgbClr val="FFFFFF"/>
                </a:solidFill>
                <a:latin typeface="Century Gothic" panose="020B0502020202020204" pitchFamily="34" charset="0"/>
                <a:cs typeface="Century Gothic"/>
              </a:rPr>
              <a:t>dans le tableau </a:t>
            </a:r>
            <a:endParaRPr lang="fr-FR" sz="1800" b="1" dirty="0" smtClean="0">
              <a:solidFill>
                <a:srgbClr val="FFFFFF"/>
              </a:solidFill>
              <a:latin typeface="Century Gothic" panose="020B0502020202020204" pitchFamily="34" charset="0"/>
              <a:cs typeface="Century Gothic"/>
            </a:endParaRPr>
          </a:p>
          <a:p>
            <a:r>
              <a:rPr lang="fr-FR" sz="1800" b="1" dirty="0">
                <a:solidFill>
                  <a:srgbClr val="FFFFFF"/>
                </a:solidFill>
                <a:latin typeface="Century Gothic" panose="020B0502020202020204" pitchFamily="34" charset="0"/>
                <a:cs typeface="Century Gothic"/>
              </a:rPr>
              <a:t> </a:t>
            </a:r>
            <a:r>
              <a:rPr lang="fr-FR" sz="1800" b="1" dirty="0" smtClean="0">
                <a:solidFill>
                  <a:srgbClr val="FFFFFF"/>
                </a:solidFill>
                <a:latin typeface="Century Gothic" panose="020B0502020202020204" pitchFamily="34" charset="0"/>
                <a:cs typeface="Century Gothic"/>
              </a:rPr>
              <a:t>suivant :</a:t>
            </a:r>
            <a:endParaRPr lang="fr-FR" sz="1800" b="1" dirty="0">
              <a:solidFill>
                <a:srgbClr val="FFFFFF"/>
              </a:solidFill>
              <a:latin typeface="Century Gothic" panose="020B0502020202020204" pitchFamily="34" charset="0"/>
              <a:cs typeface="Century Gothic"/>
            </a:endParaRPr>
          </a:p>
          <a:p>
            <a:pPr algn="ctr"/>
            <a:endParaRPr lang="fr-FR" sz="1600" b="1" dirty="0">
              <a:solidFill>
                <a:srgbClr val="FFFFFF"/>
              </a:solidFill>
              <a:latin typeface="Century Gothic" panose="020B0502020202020204" pitchFamily="34" charset="0"/>
              <a:cs typeface="Century Gothic"/>
            </a:endParaRPr>
          </a:p>
          <a:p>
            <a:pPr algn="ctr"/>
            <a:endParaRPr lang="fr-FR" sz="16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endParaRPr lang="fr-FR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Image 18" descr="Numero bleu.ps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08" y="8401602"/>
            <a:ext cx="2407084" cy="51192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32188" y="8854424"/>
            <a:ext cx="197201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dirty="0" smtClean="0">
                <a:solidFill>
                  <a:schemeClr val="bg1"/>
                </a:solidFill>
              </a:rPr>
              <a:t>Prix d´une communication locale</a:t>
            </a:r>
            <a:endParaRPr lang="fr-FR" sz="1050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820663" y="4701252"/>
            <a:ext cx="3742187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050" dirty="0"/>
          </a:p>
          <a:p>
            <a:r>
              <a:rPr lang="fr-FR" sz="1200" dirty="0" smtClean="0">
                <a:latin typeface="Century Gothic" pitchFamily="34" charset="0"/>
              </a:rPr>
              <a:t>     Les </a:t>
            </a:r>
            <a:r>
              <a:rPr lang="fr-FR" sz="1200" dirty="0">
                <a:latin typeface="Century Gothic" pitchFamily="34" charset="0"/>
              </a:rPr>
              <a:t>personnes intéressées </a:t>
            </a:r>
            <a:r>
              <a:rPr lang="fr-FR" sz="1200" dirty="0" smtClean="0">
                <a:latin typeface="Century Gothic" pitchFamily="34" charset="0"/>
              </a:rPr>
              <a:t>par notre offre sont  </a:t>
            </a:r>
          </a:p>
          <a:p>
            <a:r>
              <a:rPr lang="fr-FR" sz="1200" dirty="0">
                <a:latin typeface="Century Gothic" pitchFamily="34" charset="0"/>
              </a:rPr>
              <a:t> </a:t>
            </a:r>
            <a:r>
              <a:rPr lang="fr-FR" sz="1200" dirty="0" smtClean="0">
                <a:latin typeface="Century Gothic" pitchFamily="34" charset="0"/>
              </a:rPr>
              <a:t>  invitées </a:t>
            </a:r>
            <a:r>
              <a:rPr lang="fr-FR" sz="1200" dirty="0">
                <a:latin typeface="Century Gothic" pitchFamily="34" charset="0"/>
              </a:rPr>
              <a:t>à prendre contact dès apparition  de </a:t>
            </a:r>
            <a:r>
              <a:rPr lang="fr-FR" sz="1200" dirty="0" smtClean="0">
                <a:latin typeface="Century Gothic" pitchFamily="34" charset="0"/>
              </a:rPr>
              <a:t> </a:t>
            </a:r>
          </a:p>
          <a:p>
            <a:r>
              <a:rPr lang="fr-FR" sz="1200" dirty="0">
                <a:latin typeface="Century Gothic" pitchFamily="34" charset="0"/>
              </a:rPr>
              <a:t> </a:t>
            </a:r>
            <a:r>
              <a:rPr lang="fr-FR" sz="1200" dirty="0" smtClean="0">
                <a:latin typeface="Century Gothic" pitchFamily="34" charset="0"/>
              </a:rPr>
              <a:t>  cet avis </a:t>
            </a:r>
            <a:r>
              <a:rPr lang="fr-FR" sz="1200" dirty="0">
                <a:latin typeface="Century Gothic" pitchFamily="34" charset="0"/>
              </a:rPr>
              <a:t>et jusqu’au   30-09-2019  auprès de </a:t>
            </a:r>
            <a:r>
              <a:rPr lang="fr-FR" sz="1200" dirty="0" smtClean="0">
                <a:latin typeface="Century Gothic" pitchFamily="34" charset="0"/>
              </a:rPr>
              <a:t>  </a:t>
            </a:r>
          </a:p>
          <a:p>
            <a:r>
              <a:rPr lang="fr-FR" sz="1200" dirty="0">
                <a:latin typeface="Century Gothic" pitchFamily="34" charset="0"/>
              </a:rPr>
              <a:t> </a:t>
            </a:r>
            <a:r>
              <a:rPr lang="fr-FR" sz="1200" dirty="0" smtClean="0">
                <a:latin typeface="Century Gothic" pitchFamily="34" charset="0"/>
              </a:rPr>
              <a:t>  nos  agences  : </a:t>
            </a:r>
          </a:p>
          <a:p>
            <a:r>
              <a:rPr lang="fr-FR" sz="1200" dirty="0" smtClean="0">
                <a:solidFill>
                  <a:prstClr val="black"/>
                </a:solidFill>
                <a:latin typeface="Century Gothic"/>
                <a:cs typeface="Century Gothic"/>
              </a:rPr>
              <a:t>             - Agence Oujda </a:t>
            </a:r>
            <a:r>
              <a:rPr lang="fr-FR" sz="1200" dirty="0">
                <a:solidFill>
                  <a:prstClr val="black"/>
                </a:solidFill>
                <a:latin typeface="Century Gothic"/>
                <a:cs typeface="Century Gothic"/>
              </a:rPr>
              <a:t>:</a:t>
            </a:r>
            <a:r>
              <a:rPr lang="fr-FR" sz="1200" dirty="0">
                <a:latin typeface="Century Gothic" pitchFamily="34" charset="0"/>
              </a:rPr>
              <a:t>Bd </a:t>
            </a:r>
            <a:r>
              <a:rPr lang="fr-FR" sz="1200" dirty="0" err="1">
                <a:latin typeface="Century Gothic" pitchFamily="34" charset="0"/>
              </a:rPr>
              <a:t>BekayLahbil</a:t>
            </a:r>
            <a:r>
              <a:rPr lang="fr-FR" sz="1200" dirty="0">
                <a:latin typeface="Century Gothic" pitchFamily="34" charset="0"/>
              </a:rPr>
              <a:t>, place </a:t>
            </a:r>
            <a:r>
              <a:rPr lang="fr-FR" sz="1200" dirty="0" smtClean="0">
                <a:latin typeface="Century Gothic" pitchFamily="34" charset="0"/>
              </a:rPr>
              <a:t> </a:t>
            </a:r>
          </a:p>
          <a:p>
            <a:r>
              <a:rPr lang="fr-FR" sz="1200" dirty="0">
                <a:latin typeface="Century Gothic" pitchFamily="34" charset="0"/>
              </a:rPr>
              <a:t> </a:t>
            </a:r>
            <a:r>
              <a:rPr lang="fr-FR" sz="1200" dirty="0" smtClean="0">
                <a:latin typeface="Century Gothic" pitchFamily="34" charset="0"/>
              </a:rPr>
              <a:t>      3 Mars </a:t>
            </a:r>
            <a:r>
              <a:rPr lang="fr-FR" sz="1200" dirty="0">
                <a:latin typeface="Century Gothic" pitchFamily="34" charset="0"/>
              </a:rPr>
              <a:t>Immeuble C Oujda </a:t>
            </a:r>
          </a:p>
          <a:p>
            <a:pPr lvl="0" algn="just"/>
            <a:r>
              <a:rPr lang="fr-FR" sz="1200" dirty="0">
                <a:latin typeface="Century Gothic" pitchFamily="34" charset="0"/>
              </a:rPr>
              <a:t>          </a:t>
            </a:r>
            <a:r>
              <a:rPr lang="fr-FR" sz="1200" dirty="0" smtClean="0">
                <a:latin typeface="Century Gothic" pitchFamily="34" charset="0"/>
              </a:rPr>
              <a:t>  - Agence Berkane</a:t>
            </a:r>
            <a:r>
              <a:rPr lang="fr-FR" sz="1200" dirty="0">
                <a:latin typeface="Century Gothic" pitchFamily="34" charset="0"/>
              </a:rPr>
              <a:t>: Angle</a:t>
            </a:r>
            <a:r>
              <a:rPr lang="fr-FR" sz="1200" dirty="0">
                <a:solidFill>
                  <a:prstClr val="black"/>
                </a:solidFill>
                <a:latin typeface="Century Gothic"/>
                <a:cs typeface="Century Gothic"/>
              </a:rPr>
              <a:t> Bd </a:t>
            </a:r>
            <a:r>
              <a:rPr lang="fr-FR" sz="1200" dirty="0" err="1">
                <a:solidFill>
                  <a:prstClr val="black"/>
                </a:solidFill>
                <a:latin typeface="Century Gothic"/>
                <a:cs typeface="Century Gothic"/>
              </a:rPr>
              <a:t>Soultane</a:t>
            </a:r>
            <a:r>
              <a:rPr lang="fr-FR" sz="1200" dirty="0">
                <a:solidFill>
                  <a:prstClr val="black"/>
                </a:solidFill>
                <a:latin typeface="Century Gothic"/>
                <a:cs typeface="Century Gothic"/>
              </a:rPr>
              <a:t> </a:t>
            </a:r>
            <a:endParaRPr lang="fr-FR" sz="1200" dirty="0" smtClean="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lvl="0" algn="just"/>
            <a:r>
              <a:rPr lang="fr-FR" sz="1200" dirty="0">
                <a:solidFill>
                  <a:prstClr val="black"/>
                </a:solidFill>
                <a:latin typeface="Century Gothic"/>
                <a:cs typeface="Century Gothic"/>
              </a:rPr>
              <a:t> </a:t>
            </a:r>
            <a:r>
              <a:rPr lang="fr-FR" sz="1200" dirty="0" smtClean="0">
                <a:solidFill>
                  <a:prstClr val="black"/>
                </a:solidFill>
                <a:latin typeface="Century Gothic"/>
                <a:cs typeface="Century Gothic"/>
              </a:rPr>
              <a:t>         Moulay M’</a:t>
            </a:r>
            <a:r>
              <a:rPr lang="fr-FR" sz="1200" dirty="0" err="1" smtClean="0">
                <a:solidFill>
                  <a:prstClr val="black"/>
                </a:solidFill>
                <a:latin typeface="Century Gothic"/>
                <a:cs typeface="Century Gothic"/>
              </a:rPr>
              <a:t>hammed</a:t>
            </a:r>
            <a:r>
              <a:rPr lang="fr-FR" sz="1200" dirty="0" smtClean="0">
                <a:solidFill>
                  <a:prstClr val="black"/>
                </a:solidFill>
                <a:latin typeface="Century Gothic"/>
                <a:cs typeface="Century Gothic"/>
              </a:rPr>
              <a:t> </a:t>
            </a:r>
            <a:r>
              <a:rPr lang="fr-FR" sz="1200" dirty="0">
                <a:solidFill>
                  <a:prstClr val="black"/>
                </a:solidFill>
                <a:latin typeface="Century Gothic"/>
                <a:cs typeface="Century Gothic"/>
              </a:rPr>
              <a:t>et rue </a:t>
            </a:r>
            <a:r>
              <a:rPr lang="fr-FR" sz="1200" dirty="0" err="1">
                <a:solidFill>
                  <a:prstClr val="black"/>
                </a:solidFill>
                <a:latin typeface="Century Gothic"/>
                <a:cs typeface="Century Gothic"/>
              </a:rPr>
              <a:t>Bir</a:t>
            </a:r>
            <a:r>
              <a:rPr lang="fr-FR" sz="1200" dirty="0">
                <a:solidFill>
                  <a:prstClr val="black"/>
                </a:solidFill>
                <a:latin typeface="Century Gothic"/>
                <a:cs typeface="Century Gothic"/>
              </a:rPr>
              <a:t> </a:t>
            </a:r>
            <a:r>
              <a:rPr lang="fr-FR" sz="1200" dirty="0" err="1">
                <a:solidFill>
                  <a:prstClr val="black"/>
                </a:solidFill>
                <a:latin typeface="Century Gothic"/>
                <a:cs typeface="Century Gothic"/>
              </a:rPr>
              <a:t>Anzaran</a:t>
            </a:r>
            <a:r>
              <a:rPr lang="fr-FR" sz="1200" dirty="0">
                <a:solidFill>
                  <a:prstClr val="black"/>
                </a:solidFill>
                <a:latin typeface="Century Gothic"/>
                <a:cs typeface="Century Gothic"/>
              </a:rPr>
              <a:t>, </a:t>
            </a:r>
            <a:endParaRPr lang="fr-FR" sz="1200" dirty="0" smtClean="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lvl="0" algn="just"/>
            <a:r>
              <a:rPr lang="fr-FR" sz="1200" dirty="0">
                <a:solidFill>
                  <a:prstClr val="black"/>
                </a:solidFill>
                <a:latin typeface="Century Gothic"/>
                <a:cs typeface="Century Gothic"/>
              </a:rPr>
              <a:t> </a:t>
            </a:r>
            <a:r>
              <a:rPr lang="fr-FR" sz="1200" dirty="0" smtClean="0">
                <a:solidFill>
                  <a:prstClr val="black"/>
                </a:solidFill>
                <a:latin typeface="Century Gothic"/>
                <a:cs typeface="Century Gothic"/>
              </a:rPr>
              <a:t>            mezzanine  plateaux  </a:t>
            </a:r>
            <a:r>
              <a:rPr lang="fr-FR" sz="1200" dirty="0">
                <a:solidFill>
                  <a:prstClr val="black"/>
                </a:solidFill>
                <a:latin typeface="Century Gothic"/>
                <a:cs typeface="Century Gothic"/>
              </a:rPr>
              <a:t>2,3 et 4  </a:t>
            </a:r>
            <a:endParaRPr lang="fr-FR" sz="1200" dirty="0"/>
          </a:p>
          <a:p>
            <a:r>
              <a:rPr lang="fr-FR" sz="1200" dirty="0" smtClean="0"/>
              <a:t>             </a:t>
            </a:r>
          </a:p>
          <a:p>
            <a:r>
              <a:rPr lang="fr-FR" sz="1200" dirty="0" smtClean="0"/>
              <a:t>                        </a:t>
            </a:r>
            <a:endParaRPr lang="fr-FR" sz="1200" dirty="0"/>
          </a:p>
          <a:p>
            <a:r>
              <a:rPr lang="fr-FR" sz="1200" dirty="0"/>
              <a:t>          </a:t>
            </a:r>
            <a:r>
              <a:rPr lang="fr-FR" sz="1200" dirty="0" smtClean="0"/>
              <a:t>                 </a:t>
            </a:r>
            <a:r>
              <a:rPr lang="fr-FR" sz="1200" dirty="0">
                <a:latin typeface="Century Gothic" pitchFamily="34" charset="0"/>
              </a:rPr>
              <a:t>pour toutes </a:t>
            </a:r>
            <a:r>
              <a:rPr lang="fr-FR" sz="1200" dirty="0" smtClean="0">
                <a:latin typeface="Century Gothic" pitchFamily="34" charset="0"/>
              </a:rPr>
              <a:t>informations                              </a:t>
            </a:r>
          </a:p>
          <a:p>
            <a:r>
              <a:rPr lang="fr-FR" sz="1200" dirty="0">
                <a:latin typeface="Century Gothic" pitchFamily="34" charset="0"/>
              </a:rPr>
              <a:t> </a:t>
            </a:r>
            <a:r>
              <a:rPr lang="fr-FR" sz="1200" dirty="0" smtClean="0">
                <a:latin typeface="Century Gothic" pitchFamily="34" charset="0"/>
              </a:rPr>
              <a:t>                      </a:t>
            </a:r>
            <a:r>
              <a:rPr lang="fr-FR" sz="1200" dirty="0" err="1" smtClean="0">
                <a:latin typeface="Century Gothic" pitchFamily="34" charset="0"/>
              </a:rPr>
              <a:t>complémentaires,Veuillez</a:t>
            </a:r>
            <a:r>
              <a:rPr lang="fr-FR" sz="1200" dirty="0" smtClean="0">
                <a:latin typeface="Century Gothic" pitchFamily="34" charset="0"/>
              </a:rPr>
              <a:t>      </a:t>
            </a:r>
          </a:p>
          <a:p>
            <a:r>
              <a:rPr lang="fr-FR" sz="1200" dirty="0">
                <a:latin typeface="Century Gothic" pitchFamily="34" charset="0"/>
              </a:rPr>
              <a:t> </a:t>
            </a:r>
            <a:r>
              <a:rPr lang="fr-FR" sz="1200" dirty="0" smtClean="0">
                <a:latin typeface="Century Gothic" pitchFamily="34" charset="0"/>
              </a:rPr>
              <a:t>                      contacter les numéros suivants:</a:t>
            </a:r>
            <a:endParaRPr lang="fr-FR" sz="1200" dirty="0">
              <a:latin typeface="Century Gothic" pitchFamily="34" charset="0"/>
            </a:endParaRPr>
          </a:p>
          <a:p>
            <a:endParaRPr lang="fr-FR" sz="1200" dirty="0">
              <a:latin typeface="Century Gothic" pitchFamily="34" charset="0"/>
            </a:endParaRPr>
          </a:p>
          <a:p>
            <a:r>
              <a:rPr lang="fr-FR" sz="1200" dirty="0">
                <a:latin typeface="Century Gothic" pitchFamily="34" charset="0"/>
              </a:rPr>
              <a:t>                                Téléphone:05 36 68 27 65 /</a:t>
            </a:r>
          </a:p>
          <a:p>
            <a:r>
              <a:rPr lang="fr-FR" sz="1200" dirty="0">
                <a:latin typeface="Century Gothic" pitchFamily="34" charset="0"/>
              </a:rPr>
              <a:t>                                                   05 36 61 62 63</a:t>
            </a:r>
          </a:p>
          <a:p>
            <a:r>
              <a:rPr lang="fr-FR" sz="1200" b="1" dirty="0">
                <a:latin typeface="Calibri" pitchFamily="34" charset="0"/>
              </a:rPr>
              <a:t> </a:t>
            </a:r>
          </a:p>
          <a:p>
            <a:pPr marL="179388" indent="-179388" algn="just"/>
            <a:endParaRPr lang="fr-FR" sz="1050" dirty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2783547" y="8410989"/>
            <a:ext cx="2143909" cy="336262"/>
          </a:xfrm>
          <a:prstGeom prst="ellipse">
            <a:avLst/>
          </a:prstGeom>
          <a:solidFill>
            <a:srgbClr val="186303"/>
          </a:solidFill>
          <a:ln>
            <a:solidFill>
              <a:srgbClr val="33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www.alomrane.gov.ma</a:t>
            </a:r>
            <a:endParaRPr lang="fr-F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Image 21" descr="Visuel lotissemen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386" y="2812141"/>
            <a:ext cx="4667220" cy="1717359"/>
          </a:xfrm>
          <a:prstGeom prst="rect">
            <a:avLst/>
          </a:prstGeom>
        </p:spPr>
      </p:pic>
      <p:graphicFrame>
        <p:nvGraphicFramePr>
          <p:cNvPr id="21" name="Tableau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741211"/>
              </p:ext>
            </p:extLst>
          </p:nvPr>
        </p:nvGraphicFramePr>
        <p:xfrm>
          <a:off x="167477" y="6501365"/>
          <a:ext cx="4065914" cy="16825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9209"/>
                <a:gridCol w="1773452"/>
                <a:gridCol w="677917"/>
                <a:gridCol w="875336"/>
              </a:tblGrid>
              <a:tr h="567559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u="none" strike="noStrike" dirty="0" smtClean="0">
                          <a:effectLst/>
                        </a:rPr>
                        <a:t>Localité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u="none" strike="noStrike" dirty="0" smtClean="0">
                          <a:effectLst/>
                        </a:rPr>
                        <a:t>Opération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u="none" strike="noStrike" dirty="0">
                          <a:effectLst/>
                        </a:rPr>
                        <a:t>Bloc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u="none" strike="noStrike" dirty="0">
                          <a:effectLst/>
                        </a:rPr>
                        <a:t>Sup/m²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14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u="none" strike="noStrike">
                          <a:effectLst/>
                        </a:rPr>
                        <a:t>Oujda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sv-SE" sz="1400" b="1" u="none" strike="noStrike">
                          <a:effectLst/>
                        </a:rPr>
                        <a:t>Jorf lakhdar ext ls tr2-3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u="none" strike="noStrike">
                          <a:effectLst/>
                        </a:rPr>
                        <a:t>50-53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u="none" strike="noStrike" dirty="0">
                          <a:effectLst/>
                        </a:rPr>
                        <a:t>62-73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00139"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u="none" strike="noStrike">
                          <a:effectLst/>
                        </a:rPr>
                        <a:t>Ahfir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u="none" strike="noStrike" dirty="0" err="1">
                          <a:effectLst/>
                        </a:rPr>
                        <a:t>bassatine</a:t>
                      </a:r>
                      <a:r>
                        <a:rPr lang="fr-FR" sz="1400" b="1" u="none" strike="noStrike" dirty="0">
                          <a:effectLst/>
                        </a:rPr>
                        <a:t> </a:t>
                      </a:r>
                      <a:r>
                        <a:rPr lang="fr-FR" sz="1400" b="1" u="none" strike="noStrike" dirty="0" err="1">
                          <a:effectLst/>
                        </a:rPr>
                        <a:t>ls</a:t>
                      </a:r>
                      <a:r>
                        <a:rPr lang="fr-FR" sz="1400" b="1" u="none" strike="noStrike" dirty="0">
                          <a:effectLst/>
                        </a:rPr>
                        <a:t> tr1-2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u="none" strike="noStrike">
                          <a:effectLst/>
                        </a:rPr>
                        <a:t>-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u="none" strike="noStrike" dirty="0">
                          <a:effectLst/>
                        </a:rPr>
                        <a:t>58-68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875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8846</TotalTime>
  <Words>225</Words>
  <Application>Microsoft Office PowerPoint</Application>
  <PresentationFormat>Personnalisé</PresentationFormat>
  <Paragraphs>62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Times New Roman</vt:lpstr>
      <vt:lpstr>Thème Office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Maa Nyna</dc:creator>
  <cp:lastModifiedBy>User</cp:lastModifiedBy>
  <cp:revision>319</cp:revision>
  <cp:lastPrinted>2019-05-14T10:32:18Z</cp:lastPrinted>
  <dcterms:created xsi:type="dcterms:W3CDTF">2014-05-12T10:25:50Z</dcterms:created>
  <dcterms:modified xsi:type="dcterms:W3CDTF">2019-05-16T10:57:51Z</dcterms:modified>
</cp:coreProperties>
</file>