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</p:sldIdLst>
  <p:sldSz cx="7562850" cy="10688638"/>
  <p:notesSz cx="6761163" cy="9942513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AEC87A"/>
    <a:srgbClr val="92B54B"/>
    <a:srgbClr val="1D8740"/>
    <a:srgbClr val="981C8B"/>
    <a:srgbClr val="3B954C"/>
    <a:srgbClr val="89D36F"/>
    <a:srgbClr val="3F2C52"/>
    <a:srgbClr val="2C1F39"/>
    <a:srgbClr val="FCF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2784" y="3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4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2299" y="571546"/>
            <a:ext cx="1276231" cy="1215832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607" y="571546"/>
            <a:ext cx="3702646" cy="1215832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75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62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2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7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607" y="3325355"/>
            <a:ext cx="2489438" cy="94045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9093" y="3325355"/>
            <a:ext cx="2489438" cy="94045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01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3"/>
            <a:ext cx="3341572" cy="6158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4" y="3389683"/>
            <a:ext cx="3342884" cy="6158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81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8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6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7"/>
            <a:ext cx="2488126" cy="181113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8"/>
            <a:ext cx="2488126" cy="7311326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6"/>
            <a:ext cx="4537710" cy="1254429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65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9C3E4-7BB2-8E41-AC68-D965B606CAE2}" type="datetimeFigureOut">
              <a:rPr lang="fr-FR" smtClean="0"/>
              <a:pPr/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E45B-C7DF-7046-8330-68C4630A67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97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Bande titre lotiss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55" y="949347"/>
            <a:ext cx="4933950" cy="1794568"/>
          </a:xfrm>
          <a:prstGeom prst="rect">
            <a:avLst/>
          </a:prstGeom>
        </p:spPr>
      </p:pic>
      <p:pic>
        <p:nvPicPr>
          <p:cNvPr id="5" name="Image 4" descr="Losange rou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" y="2851572"/>
            <a:ext cx="6057089" cy="76227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17" y="9527484"/>
            <a:ext cx="56687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  <a:p>
            <a:r>
              <a:rPr lang="fr-FR" sz="1200" dirty="0"/>
              <a:t> </a:t>
            </a:r>
            <a:r>
              <a:rPr lang="fr-FR" sz="1200" b="1" dirty="0"/>
              <a:t>Al </a:t>
            </a:r>
            <a:r>
              <a:rPr lang="fr-FR" sz="1200" b="1" dirty="0" err="1" smtClean="0"/>
              <a:t>Omrane</a:t>
            </a:r>
            <a:r>
              <a:rPr lang="fr-FR" sz="1200" b="1" dirty="0" smtClean="0"/>
              <a:t>  Région de l’Oriental Bd </a:t>
            </a:r>
            <a:r>
              <a:rPr lang="fr-FR" sz="1200" b="1" dirty="0" err="1" smtClean="0"/>
              <a:t>Bekay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Lahbil</a:t>
            </a:r>
            <a:r>
              <a:rPr lang="fr-FR" sz="1200" b="1" dirty="0"/>
              <a:t>, place 3 Mars Immeuble C -Oujda.</a:t>
            </a:r>
            <a:endParaRPr lang="fr-FR" sz="1200" dirty="0"/>
          </a:p>
          <a:p>
            <a:r>
              <a:rPr lang="fr-FR" sz="1200" b="1" dirty="0"/>
              <a:t>Tél : 05 36 68 27 65 / Fax : 05 36 68 69 24</a:t>
            </a:r>
            <a:endParaRPr lang="fr-FR" sz="1200" dirty="0"/>
          </a:p>
          <a:p>
            <a:r>
              <a:rPr lang="fr-FR" sz="1200" b="1" dirty="0"/>
              <a:t>Al </a:t>
            </a:r>
            <a:r>
              <a:rPr lang="fr-FR" sz="1200" b="1" dirty="0" err="1" smtClean="0"/>
              <a:t>Omrane</a:t>
            </a:r>
            <a:r>
              <a:rPr lang="fr-FR" sz="1200" b="1" dirty="0" smtClean="0"/>
              <a:t>  Région de l’Oriental est </a:t>
            </a:r>
            <a:r>
              <a:rPr lang="fr-FR" sz="1200" b="1" dirty="0"/>
              <a:t>une filiale du Groupe Al </a:t>
            </a:r>
            <a:r>
              <a:rPr lang="fr-FR" sz="1200" b="1" dirty="0" err="1"/>
              <a:t>Omrane</a:t>
            </a:r>
            <a:endParaRPr lang="fr-FR" sz="1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6793" y="-246610"/>
            <a:ext cx="62408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2800" dirty="0"/>
          </a:p>
          <a:p>
            <a:pPr lvl="0"/>
            <a:r>
              <a:rPr lang="fr-FR" sz="2800" dirty="0"/>
              <a:t> </a:t>
            </a:r>
            <a:r>
              <a:rPr lang="fr-FR" sz="2800" b="1" dirty="0">
                <a:solidFill>
                  <a:srgbClr val="005024"/>
                </a:solidFill>
                <a:latin typeface="Century Gothic"/>
                <a:cs typeface="Century Gothic"/>
              </a:rPr>
              <a:t>AVIS DE VENTE A GUICHET OUVERT </a:t>
            </a:r>
          </a:p>
          <a:p>
            <a:endParaRPr lang="fr-FR" sz="2800" b="1" dirty="0">
              <a:solidFill>
                <a:srgbClr val="005024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8363365"/>
            <a:ext cx="27689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prstClr val="black"/>
                </a:solidFill>
              </a:rPr>
              <a:t>.</a:t>
            </a: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199" y="8183918"/>
            <a:ext cx="32574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>
                <a:solidFill>
                  <a:prstClr val="black"/>
                </a:solidFill>
                <a:latin typeface="Century Gothic"/>
                <a:cs typeface="Century Gothic"/>
              </a:rPr>
              <a:t>          </a:t>
            </a:r>
            <a:endParaRPr lang="fr-FR" sz="1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7477" y="5014246"/>
            <a:ext cx="286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0577" y="1116149"/>
            <a:ext cx="4497028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800" dirty="0"/>
          </a:p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Lots de terrains de divers types</a:t>
            </a:r>
          </a:p>
          <a:p>
            <a:endParaRPr lang="fr-FR" sz="1600" b="1" dirty="0" smtClean="0">
              <a:latin typeface="Century Gothic" panose="020B0502020202020204" pitchFamily="34" charset="0"/>
            </a:endParaRPr>
          </a:p>
          <a:p>
            <a:pPr algn="r">
              <a:lnSpc>
                <a:spcPct val="50000"/>
              </a:lnSpc>
            </a:pPr>
            <a:r>
              <a:rPr lang="fr-FR" sz="2300" b="1" dirty="0" smtClean="0">
                <a:solidFill>
                  <a:srgbClr val="B1AE5E"/>
                </a:solidFill>
              </a:rPr>
              <a:t>Oujda</a:t>
            </a:r>
            <a:endParaRPr lang="fr-FR" sz="2300" b="1" dirty="0">
              <a:solidFill>
                <a:srgbClr val="B1AE5E"/>
              </a:solidFill>
            </a:endParaRPr>
          </a:p>
        </p:txBody>
      </p:sp>
      <p:pic>
        <p:nvPicPr>
          <p:cNvPr id="1026" name="Picture 2" descr="C:\Users\m.elqaiti\Desktop\Nouveau logo fin 2014\Logo Al Omrane Groupe VFr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4" y="979907"/>
            <a:ext cx="2207879" cy="18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-1" y="2574422"/>
            <a:ext cx="289057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fr-FR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fr-FR" sz="1600" dirty="0" smtClean="0"/>
          </a:p>
          <a:p>
            <a:pPr algn="ctr"/>
            <a:endParaRPr lang="fr-FR" sz="1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La Société Al </a:t>
            </a:r>
            <a:r>
              <a:rPr lang="fr-FR" sz="1600" b="1" dirty="0" err="1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Omrane</a:t>
            </a:r>
            <a:r>
              <a:rPr lang="fr-FR" sz="16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</a:t>
            </a:r>
          </a:p>
          <a:p>
            <a:pPr algn="ctr"/>
            <a:r>
              <a:rPr lang="fr-FR" sz="16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 Région de l’Oriental  </a:t>
            </a:r>
          </a:p>
          <a:p>
            <a:pPr algn="ctr"/>
            <a:r>
              <a:rPr lang="fr-FR" sz="1600" b="1" dirty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a</a:t>
            </a:r>
            <a:r>
              <a:rPr lang="fr-FR" sz="16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entury Gothic"/>
              </a:rPr>
              <a:t>nnonce  des promotions très importantes pour les opérations désignées            ci-dessous :</a:t>
            </a:r>
            <a:endParaRPr lang="fr-FR" sz="1600" b="1" dirty="0">
              <a:solidFill>
                <a:srgbClr val="FFFFFF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/>
            <a:endParaRPr lang="fr-FR" sz="1600" b="1" dirty="0">
              <a:solidFill>
                <a:srgbClr val="FFFFFF"/>
              </a:solidFill>
              <a:latin typeface="Century Gothic" panose="020B0502020202020204" pitchFamily="34" charset="0"/>
              <a:cs typeface="Century Gothic"/>
            </a:endParaRPr>
          </a:p>
          <a:p>
            <a:pPr algn="ctr"/>
            <a:endParaRPr lang="fr-FR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fr-FR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Image 18" descr="Numero bleu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" y="9080636"/>
            <a:ext cx="2407084" cy="5119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5198" y="9484517"/>
            <a:ext cx="197201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</a:rPr>
              <a:t>Prix d´une communication locale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20663" y="4701252"/>
            <a:ext cx="3742187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50" dirty="0"/>
          </a:p>
          <a:p>
            <a:pPr lvl="0" algn="just"/>
            <a:r>
              <a:rPr lang="fr-FR" sz="1400" dirty="0"/>
              <a:t> </a:t>
            </a:r>
            <a:r>
              <a:rPr lang="fr-FR" sz="1200" dirty="0">
                <a:latin typeface="Century Gothic" pitchFamily="34" charset="0"/>
              </a:rPr>
              <a:t>Les personnes intéressées sont invitées </a:t>
            </a:r>
            <a:r>
              <a:rPr lang="fr-FR" sz="1200" dirty="0" smtClean="0">
                <a:latin typeface="Century Gothic" pitchFamily="34" charset="0"/>
              </a:rPr>
              <a:t>à prendre </a:t>
            </a:r>
            <a:r>
              <a:rPr lang="fr-FR" sz="1200" dirty="0">
                <a:latin typeface="Century Gothic" pitchFamily="34" charset="0"/>
              </a:rPr>
              <a:t>contact auprès de </a:t>
            </a:r>
            <a:r>
              <a:rPr lang="fr-FR" sz="1200" dirty="0" smtClean="0">
                <a:latin typeface="Century Gothic" pitchFamily="34" charset="0"/>
              </a:rPr>
              <a:t>notre </a:t>
            </a:r>
            <a:r>
              <a:rPr lang="fr-FR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agence d’Oujda sise à </a:t>
            </a:r>
            <a:r>
              <a:rPr lang="fr-FR" sz="1200" dirty="0" smtClean="0">
                <a:latin typeface="Century Gothic" pitchFamily="34" charset="0"/>
              </a:rPr>
              <a:t>Bd </a:t>
            </a:r>
            <a:r>
              <a:rPr lang="fr-FR" sz="1200" dirty="0" err="1" smtClean="0">
                <a:latin typeface="Century Gothic" pitchFamily="34" charset="0"/>
              </a:rPr>
              <a:t>Bekay</a:t>
            </a:r>
            <a:r>
              <a:rPr lang="fr-FR" sz="1200" dirty="0" smtClean="0">
                <a:latin typeface="Century Gothic" pitchFamily="34" charset="0"/>
              </a:rPr>
              <a:t> </a:t>
            </a:r>
            <a:r>
              <a:rPr lang="fr-FR" sz="1200" dirty="0" err="1" smtClean="0">
                <a:latin typeface="Century Gothic" pitchFamily="34" charset="0"/>
              </a:rPr>
              <a:t>Lahbil</a:t>
            </a:r>
            <a:r>
              <a:rPr lang="fr-FR" sz="1200" dirty="0" smtClean="0">
                <a:latin typeface="Century Gothic" pitchFamily="34" charset="0"/>
              </a:rPr>
              <a:t>, place 3 Mars Immeuble C Oujda  à partir de la date d’</a:t>
            </a:r>
            <a:r>
              <a:rPr lang="fr-FR" sz="1200" dirty="0" err="1" smtClean="0">
                <a:latin typeface="Century Gothic" pitchFamily="34" charset="0"/>
              </a:rPr>
              <a:t>apparution</a:t>
            </a:r>
            <a:r>
              <a:rPr lang="fr-FR" sz="1200" dirty="0" smtClean="0">
                <a:latin typeface="Century Gothic" pitchFamily="34" charset="0"/>
              </a:rPr>
              <a:t> .</a:t>
            </a:r>
          </a:p>
          <a:p>
            <a:pPr lvl="0" algn="just"/>
            <a:r>
              <a:rPr lang="fr-FR" sz="1200" dirty="0" smtClean="0">
                <a:latin typeface="Century Gothic" pitchFamily="34" charset="0"/>
              </a:rPr>
              <a:t>           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/>
              <a:t>          pour </a:t>
            </a:r>
            <a:r>
              <a:rPr lang="fr-FR" sz="1400" dirty="0"/>
              <a:t>toutes informations complémentaires,</a:t>
            </a:r>
          </a:p>
          <a:p>
            <a:r>
              <a:rPr lang="fr-FR" sz="1400" dirty="0" smtClean="0"/>
              <a:t>              Veuillez </a:t>
            </a:r>
            <a:r>
              <a:rPr lang="fr-FR" sz="1400" dirty="0"/>
              <a:t>contacter le numéro suivant</a:t>
            </a:r>
            <a:r>
              <a:rPr lang="fr-FR" sz="1400" dirty="0" smtClean="0"/>
              <a:t>:</a:t>
            </a:r>
          </a:p>
          <a:p>
            <a:endParaRPr lang="fr-FR" sz="1400" dirty="0"/>
          </a:p>
          <a:p>
            <a:r>
              <a:rPr lang="fr-FR" sz="1400" dirty="0" smtClean="0"/>
              <a:t>                     Téléphone:</a:t>
            </a:r>
            <a:r>
              <a:rPr lang="fr-FR" sz="1400" b="1" dirty="0" smtClean="0">
                <a:latin typeface="Calibri" pitchFamily="34" charset="0"/>
              </a:rPr>
              <a:t>05 </a:t>
            </a:r>
            <a:r>
              <a:rPr lang="fr-FR" sz="1400" b="1" dirty="0">
                <a:latin typeface="Calibri" pitchFamily="34" charset="0"/>
              </a:rPr>
              <a:t>36 </a:t>
            </a:r>
            <a:r>
              <a:rPr lang="fr-FR" sz="1400" b="1" dirty="0" smtClean="0">
                <a:latin typeface="Calibri" pitchFamily="34" charset="0"/>
              </a:rPr>
              <a:t>68 27 65</a:t>
            </a:r>
          </a:p>
          <a:p>
            <a:r>
              <a:rPr lang="fr-FR" sz="1400" b="1" dirty="0">
                <a:latin typeface="Calibri" pitchFamily="34" charset="0"/>
              </a:rPr>
              <a:t> </a:t>
            </a:r>
            <a:r>
              <a:rPr lang="fr-FR" sz="1400" b="1" dirty="0" smtClean="0">
                <a:latin typeface="Calibri" pitchFamily="34" charset="0"/>
              </a:rPr>
              <a:t>                                         </a:t>
            </a:r>
            <a:endParaRPr lang="fr-FR" sz="1400" b="1" dirty="0">
              <a:latin typeface="Calibri" pitchFamily="34" charset="0"/>
            </a:endParaRPr>
          </a:p>
          <a:p>
            <a:pPr marL="179388" indent="-179388" algn="just"/>
            <a:endParaRPr lang="fr-FR" sz="1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054621" y="9137394"/>
            <a:ext cx="2143909" cy="336262"/>
          </a:xfrm>
          <a:prstGeom prst="ellipse">
            <a:avLst/>
          </a:prstGeom>
          <a:solidFill>
            <a:srgbClr val="186303"/>
          </a:solidFill>
          <a:ln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www.alomrane.gov.ma</a:t>
            </a:r>
            <a:endParaRPr 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 descr="Visuel lotissem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86" y="2812141"/>
            <a:ext cx="4667220" cy="1717359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67384"/>
              </p:ext>
            </p:extLst>
          </p:nvPr>
        </p:nvGraphicFramePr>
        <p:xfrm>
          <a:off x="127154" y="5227651"/>
          <a:ext cx="3467385" cy="372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279"/>
                <a:gridCol w="735319"/>
                <a:gridCol w="1013872"/>
                <a:gridCol w="546915"/>
              </a:tblGrid>
              <a:tr h="771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Opération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Nombre d’unités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 de Produits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Sup.(</a:t>
                      </a:r>
                      <a:r>
                        <a:rPr lang="fr-FR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min-max</a:t>
                      </a:r>
                      <a:r>
                        <a:rPr lang="fr-F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 /m²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41">
                <a:tc>
                  <a:txBody>
                    <a:bodyPr/>
                    <a:lstStyle/>
                    <a:p>
                      <a:pPr marL="0" algn="ctr" defTabSz="521437" rtl="0" eaLnBrk="1" fontAlgn="ctr" latinLnBrk="0" hangingPunct="1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JORF LAKHDAR EXTENTION 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336-544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354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ANNAJD 1</a:t>
                      </a:r>
                    </a:p>
                    <a:p>
                      <a:pPr marL="0" algn="ctr" defTabSz="521437" rtl="0" eaLnBrk="1" fontAlgn="ctr" latinLnBrk="0" hangingPunct="1"/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8735">
                <a:tc>
                  <a:txBody>
                    <a:bodyPr/>
                    <a:lstStyle/>
                    <a:p>
                      <a:pPr marL="0" algn="ctr" defTabSz="521437" rtl="0" eaLnBrk="1" fontAlgn="ctr" latinLnBrk="0" hangingPunct="1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ANNAJD 2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HC4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145-388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094">
                <a:tc>
                  <a:txBody>
                    <a:bodyPr/>
                    <a:lstStyle/>
                    <a:p>
                      <a:pPr marL="0" algn="ctr" defTabSz="521437" rtl="0" eaLnBrk="1" fontAlgn="ctr" latinLnBrk="0" hangingPunct="1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ANNAJD 3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094">
                <a:tc>
                  <a:txBody>
                    <a:bodyPr/>
                    <a:lstStyle/>
                    <a:p>
                      <a:pPr marL="0" algn="ctr" defTabSz="521437" rtl="0" eaLnBrk="1" latinLnBrk="0" hangingPunct="1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QADISSIA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MAGASINS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28-29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7520">
                <a:tc rowSpan="3">
                  <a:txBody>
                    <a:bodyPr/>
                    <a:lstStyle/>
                    <a:p>
                      <a:pPr marL="0" algn="ctr" defTabSz="521437" rtl="0" eaLnBrk="1" latinLnBrk="0" hangingPunct="1"/>
                      <a:endParaRPr lang="fr-FR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21437" rtl="0" eaLnBrk="1" latinLnBrk="0" hangingPunct="1"/>
                      <a:endParaRPr lang="fr-FR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521437" rtl="0" eaLnBrk="1" latinLnBrk="0" hangingPunct="1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WIFAK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HC2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112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5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10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HC3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150-348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58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H</a:t>
                      </a:r>
                      <a:r>
                        <a:rPr lang="fr-FR" sz="1000" u="none" strike="noStrike" dirty="0" smtClean="0">
                          <a:effectLst/>
                        </a:rPr>
                        <a:t>AMMAM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452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7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8847</TotalTime>
  <Words>190</Words>
  <Application>Microsoft Office PowerPoint</Application>
  <PresentationFormat>Personnalisé</PresentationFormat>
  <Paragraphs>69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Maa Nyna</dc:creator>
  <cp:lastModifiedBy>User</cp:lastModifiedBy>
  <cp:revision>329</cp:revision>
  <cp:lastPrinted>2019-05-15T12:08:09Z</cp:lastPrinted>
  <dcterms:created xsi:type="dcterms:W3CDTF">2014-05-12T10:25:50Z</dcterms:created>
  <dcterms:modified xsi:type="dcterms:W3CDTF">2019-05-16T09:51:28Z</dcterms:modified>
</cp:coreProperties>
</file>