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7562850" cy="13679488"/>
  <p:notesSz cx="6761163" cy="9942513"/>
  <p:defaultTextStyle>
    <a:defPPr>
      <a:defRPr lang="fr-F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09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2C34"/>
    <a:srgbClr val="FFFFFF"/>
    <a:srgbClr val="E60000"/>
    <a:srgbClr val="E6021F"/>
    <a:srgbClr val="016436"/>
    <a:srgbClr val="005024"/>
    <a:srgbClr val="AEC87A"/>
    <a:srgbClr val="92B54B"/>
    <a:srgbClr val="1D8740"/>
    <a:srgbClr val="981C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25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1781" y="-1642"/>
      </p:cViewPr>
      <p:guideLst>
        <p:guide orient="horz" pos="430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364" cy="4990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29220" y="0"/>
            <a:ext cx="2930364" cy="4990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42F57-E20A-46FF-B54E-A8D52EEAC3AC}" type="datetimeFigureOut">
              <a:rPr lang="fr-FR" smtClean="0"/>
              <a:pPr/>
              <a:t>26/08/2020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43481"/>
            <a:ext cx="2930364" cy="4990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29220" y="9443481"/>
            <a:ext cx="2930364" cy="4990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66F77-7D81-44BD-8081-56F3C8249C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557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4095A-D339-4CCA-ACF8-8ED21339B3E5}" type="datetimeFigureOut">
              <a:rPr lang="fr-FR" smtClean="0"/>
              <a:pPr/>
              <a:t>26/08/2020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454275" y="1243013"/>
            <a:ext cx="185261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6276" y="4784726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44039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444039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FE386-446A-49B7-B72B-77C838A2F7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99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FE386-446A-49B7-B72B-77C838A2F7ED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404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4249511"/>
            <a:ext cx="6428423" cy="293222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7751711"/>
            <a:ext cx="5293995" cy="34958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64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16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300" y="731474"/>
            <a:ext cx="1276231" cy="1556041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607" y="731474"/>
            <a:ext cx="3702646" cy="1556041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7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62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4" y="8790338"/>
            <a:ext cx="6428423" cy="271689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4" y="5797952"/>
            <a:ext cx="6428423" cy="299238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70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607" y="4255842"/>
            <a:ext cx="2489438" cy="1203605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9093" y="4255842"/>
            <a:ext cx="2489438" cy="1203605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01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547814"/>
            <a:ext cx="6806565" cy="227991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3062054"/>
            <a:ext cx="3341572" cy="12761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4338170"/>
            <a:ext cx="3341572" cy="788154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4" y="3062054"/>
            <a:ext cx="3342884" cy="12761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4" y="4338170"/>
            <a:ext cx="3342884" cy="788154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1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8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46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544647"/>
            <a:ext cx="2488126" cy="23179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544648"/>
            <a:ext cx="4227844" cy="11675065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862561"/>
            <a:ext cx="2488126" cy="9357151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9575642"/>
            <a:ext cx="4537710" cy="113045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1222287"/>
            <a:ext cx="4537710" cy="8207693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10706103"/>
            <a:ext cx="4537710" cy="1605438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65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547814"/>
            <a:ext cx="6806565" cy="227991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3191883"/>
            <a:ext cx="6806565" cy="9027830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4" y="12678861"/>
            <a:ext cx="1764665" cy="728306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9C3E4-7BB2-8E41-AC68-D965B606CAE2}" type="datetimeFigureOut">
              <a:rPr lang="fr-FR" smtClean="0"/>
              <a:pPr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12678861"/>
            <a:ext cx="2394903" cy="728306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4" y="12678861"/>
            <a:ext cx="1764665" cy="728306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97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E1C4E7AB-0F22-4EC8-A457-AE1DF2259054}"/>
              </a:ext>
            </a:extLst>
          </p:cNvPr>
          <p:cNvSpPr txBox="1"/>
          <p:nvPr/>
        </p:nvSpPr>
        <p:spPr>
          <a:xfrm>
            <a:off x="3348838" y="10178558"/>
            <a:ext cx="19677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Prix d´une communication locale</a:t>
            </a:r>
          </a:p>
        </p:txBody>
      </p:sp>
      <p:pic>
        <p:nvPicPr>
          <p:cNvPr id="21" name="Image 20" descr="Bande titre lotissement.jpg">
            <a:extLst>
              <a:ext uri="{FF2B5EF4-FFF2-40B4-BE49-F238E27FC236}">
                <a16:creationId xmlns:a16="http://schemas.microsoft.com/office/drawing/2014/main" xmlns="" id="{14C18C15-FC42-423E-9CE8-F205D50A87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7512"/>
            <a:ext cx="4965700" cy="1943100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1755969C-0189-40D6-91F6-1E99564681C6}"/>
              </a:ext>
            </a:extLst>
          </p:cNvPr>
          <p:cNvSpPr txBox="1"/>
          <p:nvPr/>
        </p:nvSpPr>
        <p:spPr>
          <a:xfrm>
            <a:off x="2060709" y="10507330"/>
            <a:ext cx="5337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x-none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شركة </a:t>
            </a:r>
            <a:r>
              <a:rPr lang="x-none" sz="1200">
                <a:solidFill>
                  <a:schemeClr val="bg1"/>
                </a:solidFill>
                <a:latin typeface="Century Gothic" panose="020B0502020202020204" pitchFamily="34" charset="0"/>
              </a:rPr>
              <a:t>العمران </a:t>
            </a:r>
            <a:r>
              <a:rPr lang="ar-MA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مراكش</a:t>
            </a:r>
          </a:p>
          <a:p>
            <a:pPr algn="r"/>
            <a:r>
              <a:rPr lang="ar-MA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شارع محمد الخامس، ساحة 16 نونبر، جليز مراكش – الهاتف: 38 78 44 24 05 </a:t>
            </a:r>
          </a:p>
          <a:p>
            <a:pPr algn="r"/>
            <a:r>
              <a:rPr lang="ar-MA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الفاكس: 18 62 44 24 05  - العمران مراكش فرع لمجموعة العمران</a:t>
            </a:r>
            <a:endParaRPr lang="x-none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Sous-titre 2">
            <a:extLst>
              <a:ext uri="{FF2B5EF4-FFF2-40B4-BE49-F238E27FC236}">
                <a16:creationId xmlns:a16="http://schemas.microsoft.com/office/drawing/2014/main" xmlns="" id="{294CB441-D876-4D0F-B208-1F73C6D61AEC}"/>
              </a:ext>
            </a:extLst>
          </p:cNvPr>
          <p:cNvSpPr txBox="1">
            <a:spLocks/>
          </p:cNvSpPr>
          <p:nvPr/>
        </p:nvSpPr>
        <p:spPr bwMode="auto">
          <a:xfrm>
            <a:off x="3317361" y="8074938"/>
            <a:ext cx="3948051" cy="101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MA" sz="1900" b="1" baseline="30000" dirty="0">
                <a:solidFill>
                  <a:schemeClr val="bg1"/>
                </a:solidFill>
              </a:rPr>
              <a:t>فعلى الأشخاص الراغبين في الاقتناء ، الاتصال بالمندوبين التجاريين للوكالة التجارية </a:t>
            </a:r>
            <a:r>
              <a:rPr lang="ar-MA" sz="1900" b="1" baseline="30000" dirty="0" err="1">
                <a:solidFill>
                  <a:schemeClr val="bg1"/>
                </a:solidFill>
              </a:rPr>
              <a:t>الجهوية</a:t>
            </a:r>
            <a:r>
              <a:rPr lang="ar-MA" sz="1900" b="1" baseline="30000" dirty="0">
                <a:solidFill>
                  <a:schemeClr val="bg1"/>
                </a:solidFill>
              </a:rPr>
              <a:t> الـعمران مراكش أو الوكالة التجارية </a:t>
            </a:r>
            <a:r>
              <a:rPr lang="ar-MA" sz="1900" b="1" baseline="30000" dirty="0" err="1">
                <a:solidFill>
                  <a:schemeClr val="bg1"/>
                </a:solidFill>
              </a:rPr>
              <a:t>بشيشاوة</a:t>
            </a:r>
            <a:r>
              <a:rPr lang="ar-MA" sz="1900" b="1" baseline="30000" dirty="0">
                <a:solidFill>
                  <a:schemeClr val="bg1"/>
                </a:solidFill>
              </a:rPr>
              <a:t> بالعنوانين المذكورين في الجدول أعلاه.</a:t>
            </a:r>
            <a:endParaRPr lang="fr-FR" sz="1900" b="1" baseline="30000" dirty="0">
              <a:solidFill>
                <a:schemeClr val="bg1"/>
              </a:solidFill>
            </a:endParaRPr>
          </a:p>
        </p:txBody>
      </p:sp>
      <p:sp>
        <p:nvSpPr>
          <p:cNvPr id="37" name="Forme libre 24">
            <a:extLst>
              <a:ext uri="{FF2B5EF4-FFF2-40B4-BE49-F238E27FC236}">
                <a16:creationId xmlns:a16="http://schemas.microsoft.com/office/drawing/2014/main" xmlns="" id="{4259F96A-340B-4EBD-82BD-E12D3ED9D658}"/>
              </a:ext>
            </a:extLst>
          </p:cNvPr>
          <p:cNvSpPr/>
          <p:nvPr/>
        </p:nvSpPr>
        <p:spPr>
          <a:xfrm>
            <a:off x="1406880" y="3524431"/>
            <a:ext cx="6155970" cy="8238944"/>
          </a:xfrm>
          <a:custGeom>
            <a:avLst/>
            <a:gdLst>
              <a:gd name="connsiteX0" fmla="*/ 3657600 w 6400800"/>
              <a:gd name="connsiteY0" fmla="*/ 0 h 7552266"/>
              <a:gd name="connsiteX1" fmla="*/ 6366933 w 6400800"/>
              <a:gd name="connsiteY1" fmla="*/ 0 h 7552266"/>
              <a:gd name="connsiteX2" fmla="*/ 6400800 w 6400800"/>
              <a:gd name="connsiteY2" fmla="*/ 7552266 h 7552266"/>
              <a:gd name="connsiteX3" fmla="*/ 0 w 6400800"/>
              <a:gd name="connsiteY3" fmla="*/ 7535333 h 7552266"/>
              <a:gd name="connsiteX4" fmla="*/ 33867 w 6400800"/>
              <a:gd name="connsiteY4" fmla="*/ 7366000 h 7552266"/>
              <a:gd name="connsiteX5" fmla="*/ 3657600 w 6400800"/>
              <a:gd name="connsiteY5" fmla="*/ 0 h 755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0800" h="7552266">
                <a:moveTo>
                  <a:pt x="3657600" y="0"/>
                </a:moveTo>
                <a:lnTo>
                  <a:pt x="6366933" y="0"/>
                </a:lnTo>
                <a:lnTo>
                  <a:pt x="6400800" y="7552266"/>
                </a:lnTo>
                <a:lnTo>
                  <a:pt x="0" y="7535333"/>
                </a:lnTo>
                <a:lnTo>
                  <a:pt x="33867" y="7366000"/>
                </a:lnTo>
                <a:lnTo>
                  <a:pt x="3657600" y="0"/>
                </a:lnTo>
                <a:close/>
              </a:path>
            </a:pathLst>
          </a:custGeom>
          <a:solidFill>
            <a:srgbClr val="DC2C34"/>
          </a:solidFill>
          <a:ln>
            <a:solidFill>
              <a:srgbClr val="E6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3" name="Image 42" descr="Numero bleu.psd">
            <a:extLst>
              <a:ext uri="{FF2B5EF4-FFF2-40B4-BE49-F238E27FC236}">
                <a16:creationId xmlns:a16="http://schemas.microsoft.com/office/drawing/2014/main" xmlns="" id="{E10F0608-3BF0-4022-A231-5B5B564D2C4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220"/>
          <a:stretch/>
        </p:blipFill>
        <p:spPr>
          <a:xfrm>
            <a:off x="3350773" y="10084405"/>
            <a:ext cx="1850506" cy="422925"/>
          </a:xfrm>
          <a:prstGeom prst="rect">
            <a:avLst/>
          </a:prstGeom>
        </p:spPr>
      </p:pic>
      <p:sp>
        <p:nvSpPr>
          <p:cNvPr id="44" name="ZoneTexte 43">
            <a:extLst>
              <a:ext uri="{FF2B5EF4-FFF2-40B4-BE49-F238E27FC236}">
                <a16:creationId xmlns:a16="http://schemas.microsoft.com/office/drawing/2014/main" xmlns="" id="{23487584-D74F-4F4D-80B4-737EB7E8E8AE}"/>
              </a:ext>
            </a:extLst>
          </p:cNvPr>
          <p:cNvSpPr txBox="1"/>
          <p:nvPr/>
        </p:nvSpPr>
        <p:spPr>
          <a:xfrm>
            <a:off x="3320725" y="10478086"/>
            <a:ext cx="19677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تمن المكالمة المحلية</a:t>
            </a:r>
            <a:endParaRPr lang="fr-FR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xmlns="" id="{9F930F10-955C-5442-8C15-E77A00F6B514}"/>
              </a:ext>
            </a:extLst>
          </p:cNvPr>
          <p:cNvSpPr/>
          <p:nvPr/>
        </p:nvSpPr>
        <p:spPr>
          <a:xfrm>
            <a:off x="5370024" y="10100566"/>
            <a:ext cx="1670763" cy="40676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xmlns="" id="{E8BF3CD7-09B0-3B4A-82C3-2116381C2BEC}"/>
              </a:ext>
            </a:extLst>
          </p:cNvPr>
          <p:cNvSpPr txBox="1"/>
          <p:nvPr/>
        </p:nvSpPr>
        <p:spPr>
          <a:xfrm>
            <a:off x="5382020" y="10149983"/>
            <a:ext cx="1714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www.alomrane.gov.ma</a:t>
            </a: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557213" y="267151"/>
            <a:ext cx="542993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914400" rtl="1" eaLnBrk="1" hangingPunct="1"/>
            <a:r>
              <a:rPr lang="ar-SA" altLang="fr-FR" sz="4400" b="1" baseline="30000" dirty="0">
                <a:solidFill>
                  <a:srgbClr val="186303"/>
                </a:solidFill>
              </a:rPr>
              <a:t>إعلان</a:t>
            </a:r>
            <a:r>
              <a:rPr lang="fr-FR" altLang="fr-FR" sz="4400" b="1" baseline="30000" dirty="0">
                <a:solidFill>
                  <a:srgbClr val="186303"/>
                </a:solidFill>
                <a:latin typeface="Century Gothic" panose="020B0502020202020204" pitchFamily="34" charset="0"/>
              </a:rPr>
              <a:t> </a:t>
            </a:r>
            <a:r>
              <a:rPr lang="ar-SA" altLang="fr-FR" sz="4400" b="1" baseline="30000" dirty="0">
                <a:solidFill>
                  <a:srgbClr val="186303"/>
                </a:solidFill>
              </a:rPr>
              <a:t>بيع</a:t>
            </a:r>
            <a:r>
              <a:rPr lang="ar-MA" altLang="fr-FR" sz="4400" b="1" baseline="30000" dirty="0">
                <a:solidFill>
                  <a:srgbClr val="186303"/>
                </a:solidFill>
              </a:rPr>
              <a:t> عن طريق عروض</a:t>
            </a:r>
            <a:r>
              <a:rPr lang="fr-FR" altLang="fr-FR" sz="4400" b="1" baseline="30000" dirty="0">
                <a:solidFill>
                  <a:srgbClr val="186303"/>
                </a:solidFill>
                <a:latin typeface="Century Gothic" panose="020B0502020202020204" pitchFamily="34" charset="0"/>
              </a:rPr>
              <a:t> </a:t>
            </a:r>
            <a:r>
              <a:rPr lang="ar-MA" altLang="fr-FR" sz="4400" b="1" baseline="30000" dirty="0">
                <a:solidFill>
                  <a:srgbClr val="186303"/>
                </a:solidFill>
              </a:rPr>
              <a:t>أثمان </a:t>
            </a:r>
            <a:endParaRPr lang="fr-FR" altLang="fr-FR" dirty="0"/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253549" y="1628775"/>
            <a:ext cx="43783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MA" altLang="fr-FR" sz="3200" b="1" dirty="0" smtClean="0">
                <a:latin typeface="MS PGothic" panose="020B0600070205080204" pitchFamily="34" charset="-128"/>
              </a:rPr>
              <a:t>عمليات متنوعة</a:t>
            </a:r>
            <a:r>
              <a:rPr lang="ar-AE" sz="3200" dirty="0"/>
              <a:t> </a:t>
            </a:r>
            <a:r>
              <a:rPr lang="ar-MA" altLang="fr-FR" sz="3200" b="1" dirty="0">
                <a:latin typeface="MS PGothic" panose="020B0600070205080204" pitchFamily="34" charset="-128"/>
              </a:rPr>
              <a:t> </a:t>
            </a:r>
            <a:endParaRPr lang="ar-MA" altLang="fr-FR" sz="3200" b="1" dirty="0" smtClean="0">
              <a:latin typeface="MS PGothic" panose="020B0600070205080204" pitchFamily="34" charset="-128"/>
            </a:endParaRPr>
          </a:p>
          <a:p>
            <a:pPr algn="ctr" rtl="1" eaLnBrk="1" hangingPunct="1"/>
            <a:r>
              <a:rPr lang="ar-MA" altLang="fr-FR" sz="3200" b="1" dirty="0" smtClean="0">
                <a:solidFill>
                  <a:srgbClr val="B1AE5E"/>
                </a:solidFill>
              </a:rPr>
              <a:t>بمدينة مراكش</a:t>
            </a:r>
            <a:endParaRPr lang="fr-FR" altLang="fr-FR" b="1" dirty="0">
              <a:solidFill>
                <a:srgbClr val="B1AE5E"/>
              </a:solidFill>
            </a:endParaRPr>
          </a:p>
        </p:txBody>
      </p:sp>
      <p:sp>
        <p:nvSpPr>
          <p:cNvPr id="30" name="Text Box 270"/>
          <p:cNvSpPr txBox="1">
            <a:spLocks noChangeArrowheads="1"/>
          </p:cNvSpPr>
          <p:nvPr/>
        </p:nvSpPr>
        <p:spPr bwMode="auto">
          <a:xfrm>
            <a:off x="492916" y="3527351"/>
            <a:ext cx="18279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ar-MA" altLang="fr-FR" sz="1600" b="1" dirty="0" smtClean="0"/>
              <a:t>عمليات متنوعة</a:t>
            </a:r>
            <a:endParaRPr lang="fr-FR" altLang="fr-FR" sz="1600" b="1" dirty="0"/>
          </a:p>
        </p:txBody>
      </p:sp>
      <p:grpSp>
        <p:nvGrpSpPr>
          <p:cNvPr id="35" name="Group 70"/>
          <p:cNvGrpSpPr>
            <a:grpSpLocks/>
          </p:cNvGrpSpPr>
          <p:nvPr/>
        </p:nvGrpSpPr>
        <p:grpSpPr bwMode="auto">
          <a:xfrm>
            <a:off x="2085104" y="3470175"/>
            <a:ext cx="1704108" cy="1239655"/>
            <a:chOff x="592" y="2080"/>
            <a:chExt cx="1159" cy="792"/>
          </a:xfrm>
        </p:grpSpPr>
        <p:pic>
          <p:nvPicPr>
            <p:cNvPr id="36" name="Picture 7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827" t="13190" r="12660" b="9941"/>
            <a:stretch>
              <a:fillRect/>
            </a:stretch>
          </p:blipFill>
          <p:spPr bwMode="auto">
            <a:xfrm>
              <a:off x="638" y="2080"/>
              <a:ext cx="1113" cy="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Text Box 72"/>
            <p:cNvSpPr txBox="1">
              <a:spLocks noChangeArrowheads="1"/>
            </p:cNvSpPr>
            <p:nvPr/>
          </p:nvSpPr>
          <p:spPr bwMode="auto">
            <a:xfrm>
              <a:off x="592" y="2614"/>
              <a:ext cx="267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altLang="fr-FR"/>
            </a:p>
          </p:txBody>
        </p:sp>
      </p:grp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-71889" y="4709830"/>
            <a:ext cx="4703763" cy="4137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20000"/>
              </a:lnSpc>
            </a:pPr>
            <a:r>
              <a:rPr lang="ar-MA" altLang="fr-FR" sz="1000" b="1" dirty="0">
                <a:solidFill>
                  <a:srgbClr val="000000"/>
                </a:solidFill>
              </a:rPr>
              <a:t>  </a:t>
            </a:r>
          </a:p>
          <a:p>
            <a:pPr algn="ctr" rtl="1" eaLnBrk="1" hangingPunct="1">
              <a:lnSpc>
                <a:spcPct val="120000"/>
              </a:lnSpc>
            </a:pPr>
            <a:r>
              <a:rPr lang="ar-MA" altLang="fr-FR" sz="2000" b="1" dirty="0">
                <a:solidFill>
                  <a:srgbClr val="000000"/>
                </a:solidFill>
              </a:rPr>
              <a:t> </a:t>
            </a:r>
            <a:r>
              <a:rPr lang="fr-FR" altLang="fr-FR" sz="2000" b="1" dirty="0" smtClean="0">
                <a:solidFill>
                  <a:srgbClr val="000000"/>
                </a:solidFill>
              </a:rPr>
              <a:t>*</a:t>
            </a:r>
            <a:r>
              <a:rPr lang="ar-SA" altLang="fr-FR" sz="2000" b="1" baseline="30000" dirty="0" smtClean="0">
                <a:solidFill>
                  <a:srgbClr val="000000"/>
                </a:solidFill>
              </a:rPr>
              <a:t>سحب</a:t>
            </a:r>
            <a:r>
              <a:rPr lang="fr-FR" altLang="fr-FR" sz="20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ar-SA" altLang="fr-FR" sz="2000" b="1" baseline="30000" dirty="0">
                <a:solidFill>
                  <a:srgbClr val="000000"/>
                </a:solidFill>
              </a:rPr>
              <a:t>ملفات</a:t>
            </a:r>
            <a:r>
              <a:rPr lang="fr-FR" altLang="fr-FR" sz="2000" b="1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ar-MA" altLang="fr-FR" sz="2000" b="1" baseline="30000" dirty="0" smtClean="0">
                <a:solidFill>
                  <a:srgbClr val="000000"/>
                </a:solidFill>
              </a:rPr>
              <a:t>الترشيح</a:t>
            </a:r>
            <a:r>
              <a:rPr lang="fr-FR" altLang="fr-FR" sz="2000" b="1" baseline="30000" dirty="0" smtClean="0">
                <a:solidFill>
                  <a:srgbClr val="000000"/>
                </a:solidFill>
              </a:rPr>
              <a:t>: </a:t>
            </a:r>
            <a:r>
              <a:rPr lang="ar-MA" altLang="fr-FR" sz="2000" b="1" baseline="30000" dirty="0" smtClean="0">
                <a:solidFill>
                  <a:srgbClr val="000000"/>
                </a:solidFill>
              </a:rPr>
              <a:t> </a:t>
            </a:r>
            <a:r>
              <a:rPr lang="ar-MA" altLang="fr-FR" sz="2000" baseline="30000" dirty="0">
                <a:solidFill>
                  <a:srgbClr val="000000"/>
                </a:solidFill>
              </a:rPr>
              <a:t>ابتداء </a:t>
            </a:r>
            <a:r>
              <a:rPr lang="ar-MA" altLang="fr-FR" sz="2000" u="sng" baseline="30000" dirty="0" smtClean="0">
                <a:solidFill>
                  <a:srgbClr val="000000"/>
                </a:solidFill>
              </a:rPr>
              <a:t>من18</a:t>
            </a:r>
            <a:r>
              <a:rPr lang="ar-MA" altLang="fr-FR" sz="2000" i="1" u="sng" baseline="30000" dirty="0" smtClean="0">
                <a:solidFill>
                  <a:srgbClr val="000000"/>
                </a:solidFill>
              </a:rPr>
              <a:t> غشت إلى </a:t>
            </a:r>
            <a:r>
              <a:rPr lang="ar-MA" altLang="fr-FR" sz="2000" i="1" u="sng" baseline="30000" dirty="0">
                <a:solidFill>
                  <a:srgbClr val="000000"/>
                </a:solidFill>
              </a:rPr>
              <a:t>غاية </a:t>
            </a:r>
            <a:r>
              <a:rPr lang="fr-FR" altLang="fr-FR" sz="2000" i="1" u="sng" baseline="30000" dirty="0" smtClean="0">
                <a:solidFill>
                  <a:srgbClr val="000000"/>
                </a:solidFill>
              </a:rPr>
              <a:t>01</a:t>
            </a:r>
            <a:r>
              <a:rPr lang="ar-MA" altLang="fr-FR" sz="2000" i="1" u="sng" baseline="30000" dirty="0" smtClean="0">
                <a:solidFill>
                  <a:srgbClr val="000000"/>
                </a:solidFill>
              </a:rPr>
              <a:t> </a:t>
            </a:r>
            <a:r>
              <a:rPr lang="ar-MA" sz="2000" i="1" u="sng" baseline="30000" dirty="0" err="1" smtClean="0">
                <a:solidFill>
                  <a:srgbClr val="000000"/>
                </a:solidFill>
              </a:rPr>
              <a:t>شتنبر</a:t>
            </a:r>
            <a:r>
              <a:rPr lang="ar-MA" altLang="fr-FR" sz="2000" i="1" u="sng" baseline="30000" dirty="0" smtClean="0">
                <a:solidFill>
                  <a:srgbClr val="000000"/>
                </a:solidFill>
              </a:rPr>
              <a:t> </a:t>
            </a:r>
            <a:r>
              <a:rPr lang="fr-FR" altLang="fr-FR" sz="2000" i="1" u="sng" baseline="30000" dirty="0">
                <a:solidFill>
                  <a:srgbClr val="000000"/>
                </a:solidFill>
              </a:rPr>
              <a:t>2020</a:t>
            </a:r>
            <a:endParaRPr lang="ar-MA" altLang="fr-FR" sz="1000" i="1" u="sng" baseline="30000" dirty="0">
              <a:solidFill>
                <a:srgbClr val="000000"/>
              </a:solidFill>
            </a:endParaRPr>
          </a:p>
          <a:p>
            <a:pPr algn="ctr" rtl="1" eaLnBrk="1" hangingPunct="1">
              <a:lnSpc>
                <a:spcPct val="120000"/>
              </a:lnSpc>
            </a:pPr>
            <a:r>
              <a:rPr lang="ar-MA" altLang="fr-FR" sz="2000" b="1" baseline="30000" dirty="0">
                <a:solidFill>
                  <a:srgbClr val="000000"/>
                </a:solidFill>
              </a:rPr>
              <a:t>آخر أجل لإيداع ملفات العروض :</a:t>
            </a:r>
            <a:r>
              <a:rPr lang="ar-MA" altLang="fr-FR" sz="2000" b="1" i="1" baseline="30000" dirty="0">
                <a:solidFill>
                  <a:srgbClr val="000000"/>
                </a:solidFill>
              </a:rPr>
              <a:t> </a:t>
            </a:r>
            <a:r>
              <a:rPr lang="ar-MA" altLang="fr-FR" sz="2000" i="1" u="sng" baseline="30000" dirty="0" smtClean="0">
                <a:solidFill>
                  <a:srgbClr val="000000"/>
                </a:solidFill>
              </a:rPr>
              <a:t>01 </a:t>
            </a:r>
            <a:r>
              <a:rPr lang="ar-MA" sz="2000" i="1" u="sng" baseline="30000" dirty="0" err="1" smtClean="0">
                <a:solidFill>
                  <a:srgbClr val="000000"/>
                </a:solidFill>
              </a:rPr>
              <a:t>شتنبر</a:t>
            </a:r>
            <a:r>
              <a:rPr lang="ar-MA" altLang="fr-FR" sz="2000" i="1" u="sng" baseline="30000" dirty="0" smtClean="0">
                <a:solidFill>
                  <a:srgbClr val="000000"/>
                </a:solidFill>
              </a:rPr>
              <a:t> </a:t>
            </a:r>
            <a:r>
              <a:rPr lang="fr-FR" altLang="fr-FR" sz="2000" i="1" u="sng" baseline="30000" dirty="0">
                <a:solidFill>
                  <a:srgbClr val="000000"/>
                </a:solidFill>
              </a:rPr>
              <a:t>2020</a:t>
            </a:r>
            <a:r>
              <a:rPr lang="ar-MA" altLang="fr-FR" sz="2000" u="sng" baseline="30000" dirty="0">
                <a:solidFill>
                  <a:srgbClr val="000000"/>
                </a:solidFill>
              </a:rPr>
              <a:t> </a:t>
            </a:r>
            <a:r>
              <a:rPr lang="ar-MA" altLang="fr-FR" sz="2000" i="1" baseline="30000" dirty="0" smtClean="0">
                <a:solidFill>
                  <a:srgbClr val="000000"/>
                </a:solidFill>
              </a:rPr>
              <a:t>على الساعة</a:t>
            </a:r>
          </a:p>
          <a:p>
            <a:pPr algn="ctr" rtl="1" eaLnBrk="1" hangingPunct="1">
              <a:lnSpc>
                <a:spcPct val="120000"/>
              </a:lnSpc>
            </a:pPr>
            <a:r>
              <a:rPr lang="ar-MA" altLang="fr-FR" sz="2000" baseline="30000" dirty="0" smtClean="0">
                <a:solidFill>
                  <a:srgbClr val="000000"/>
                </a:solidFill>
              </a:rPr>
              <a:t>الرابعة بعد الزوال</a:t>
            </a:r>
            <a:endParaRPr lang="ar-MA" altLang="fr-FR" sz="2000" u="sng" baseline="30000" dirty="0">
              <a:solidFill>
                <a:srgbClr val="000000"/>
              </a:solidFill>
            </a:endParaRPr>
          </a:p>
          <a:p>
            <a:pPr algn="ctr" rtl="1" eaLnBrk="1" hangingPunct="1">
              <a:lnSpc>
                <a:spcPct val="120000"/>
              </a:lnSpc>
            </a:pPr>
            <a:endParaRPr lang="fr-FR" altLang="fr-FR" sz="1000" b="1" baseline="30000" dirty="0">
              <a:solidFill>
                <a:srgbClr val="000000"/>
              </a:solidFill>
            </a:endParaRPr>
          </a:p>
          <a:p>
            <a:pPr algn="ctr" rtl="1" eaLnBrk="1" hangingPunct="1">
              <a:lnSpc>
                <a:spcPct val="120000"/>
              </a:lnSpc>
            </a:pPr>
            <a:r>
              <a:rPr lang="fr-FR" altLang="fr-FR" sz="2000" b="1" baseline="30000" dirty="0" smtClean="0">
                <a:solidFill>
                  <a:srgbClr val="000000"/>
                </a:solidFill>
              </a:rPr>
              <a:t>*</a:t>
            </a:r>
            <a:r>
              <a:rPr lang="ar-MA" altLang="fr-FR" sz="2000" b="1" baseline="30000" dirty="0" smtClean="0">
                <a:solidFill>
                  <a:srgbClr val="000000"/>
                </a:solidFill>
              </a:rPr>
              <a:t>تاريخ </a:t>
            </a:r>
            <a:r>
              <a:rPr lang="ar-MA" altLang="fr-FR" sz="2000" b="1" baseline="30000" dirty="0">
                <a:solidFill>
                  <a:srgbClr val="000000"/>
                </a:solidFill>
              </a:rPr>
              <a:t>اجتماع لجنة الفرز </a:t>
            </a:r>
            <a:r>
              <a:rPr lang="ar-MA" altLang="fr-FR" sz="2000" b="1" baseline="30000" dirty="0" smtClean="0">
                <a:solidFill>
                  <a:srgbClr val="000000"/>
                </a:solidFill>
              </a:rPr>
              <a:t>: </a:t>
            </a:r>
            <a:r>
              <a:rPr lang="fr-FR" altLang="fr-FR" sz="2000" i="1" u="sng" baseline="30000" dirty="0" smtClean="0">
                <a:solidFill>
                  <a:srgbClr val="000000"/>
                </a:solidFill>
              </a:rPr>
              <a:t>02</a:t>
            </a:r>
            <a:r>
              <a:rPr lang="ar-MA" altLang="fr-FR" sz="2000" i="1" u="sng" baseline="30000" dirty="0" smtClean="0">
                <a:solidFill>
                  <a:srgbClr val="000000"/>
                </a:solidFill>
              </a:rPr>
              <a:t> </a:t>
            </a:r>
            <a:r>
              <a:rPr lang="ar-MA" sz="2000" i="1" u="sng" baseline="30000" dirty="0" err="1" smtClean="0">
                <a:solidFill>
                  <a:srgbClr val="000000"/>
                </a:solidFill>
              </a:rPr>
              <a:t>شتنبر</a:t>
            </a:r>
            <a:r>
              <a:rPr lang="ar-MA" sz="2000" i="1" u="sng" baseline="30000" dirty="0" smtClean="0">
                <a:solidFill>
                  <a:srgbClr val="000000"/>
                </a:solidFill>
              </a:rPr>
              <a:t> </a:t>
            </a:r>
            <a:r>
              <a:rPr lang="ar-MA" altLang="fr-FR" sz="2000" i="1" u="sng" baseline="30000" dirty="0" smtClean="0">
                <a:solidFill>
                  <a:srgbClr val="000000"/>
                </a:solidFill>
              </a:rPr>
              <a:t> </a:t>
            </a:r>
            <a:r>
              <a:rPr lang="fr-FR" altLang="fr-FR" sz="2000" i="1" u="sng" baseline="30000" dirty="0">
                <a:solidFill>
                  <a:srgbClr val="000000"/>
                </a:solidFill>
              </a:rPr>
              <a:t>2020</a:t>
            </a:r>
            <a:r>
              <a:rPr lang="ar-MA" altLang="fr-FR" sz="2000" b="1" i="1" baseline="30000" dirty="0">
                <a:solidFill>
                  <a:srgbClr val="000000"/>
                </a:solidFill>
              </a:rPr>
              <a:t> </a:t>
            </a:r>
            <a:endParaRPr lang="fr-FR" altLang="fr-FR" sz="2000" b="1" i="1" baseline="30000" dirty="0" smtClean="0">
              <a:solidFill>
                <a:srgbClr val="000000"/>
              </a:solidFill>
            </a:endParaRPr>
          </a:p>
          <a:p>
            <a:pPr algn="ctr" rtl="1" eaLnBrk="1" hangingPunct="1">
              <a:lnSpc>
                <a:spcPct val="120000"/>
              </a:lnSpc>
            </a:pPr>
            <a:r>
              <a:rPr lang="ar-MA" altLang="fr-FR" sz="2000" b="1" baseline="30000" dirty="0" smtClean="0">
                <a:solidFill>
                  <a:srgbClr val="000000"/>
                </a:solidFill>
              </a:rPr>
              <a:t>بمقر </a:t>
            </a:r>
            <a:r>
              <a:rPr lang="ar-SA" altLang="fr-FR" sz="2000" b="1" baseline="30000" dirty="0" smtClean="0">
                <a:solidFill>
                  <a:srgbClr val="000000"/>
                </a:solidFill>
              </a:rPr>
              <a:t>العمران</a:t>
            </a:r>
            <a:r>
              <a:rPr lang="ar-MA" altLang="fr-FR" sz="2000" b="1" dirty="0" smtClean="0">
                <a:solidFill>
                  <a:srgbClr val="000000"/>
                </a:solidFill>
              </a:rPr>
              <a:t> </a:t>
            </a:r>
            <a:r>
              <a:rPr lang="ar-MA" altLang="fr-FR" sz="2000" b="1" baseline="30000" dirty="0" smtClean="0">
                <a:solidFill>
                  <a:srgbClr val="000000"/>
                </a:solidFill>
              </a:rPr>
              <a:t>مراكش-</a:t>
            </a:r>
            <a:r>
              <a:rPr lang="ar-MA" altLang="fr-FR" sz="2000" b="1" baseline="30000" dirty="0" err="1" smtClean="0">
                <a:solidFill>
                  <a:srgbClr val="000000"/>
                </a:solidFill>
              </a:rPr>
              <a:t>اسفي</a:t>
            </a:r>
            <a:r>
              <a:rPr lang="fr-FR" altLang="fr-FR" sz="2000" b="1" baseline="30000" dirty="0" smtClean="0">
                <a:solidFill>
                  <a:srgbClr val="000000"/>
                </a:solidFill>
              </a:rPr>
              <a:t> </a:t>
            </a:r>
            <a:r>
              <a:rPr lang="ar-MA" altLang="fr-FR" sz="2000" b="1" baseline="30000" dirty="0" smtClean="0">
                <a:solidFill>
                  <a:srgbClr val="000000"/>
                </a:solidFill>
              </a:rPr>
              <a:t>وذلك </a:t>
            </a:r>
            <a:r>
              <a:rPr lang="ar-MA" altLang="fr-FR" sz="2000" b="1" baseline="30000" dirty="0">
                <a:solidFill>
                  <a:srgbClr val="000000"/>
                </a:solidFill>
              </a:rPr>
              <a:t>بحضور موثق.</a:t>
            </a:r>
          </a:p>
          <a:p>
            <a:pPr algn="ctr" rtl="1" eaLnBrk="1" hangingPunct="1">
              <a:lnSpc>
                <a:spcPct val="120000"/>
              </a:lnSpc>
            </a:pPr>
            <a:r>
              <a:rPr lang="ar-MA" altLang="fr-FR" sz="1000" b="1" baseline="30000" dirty="0">
                <a:solidFill>
                  <a:srgbClr val="000000"/>
                </a:solidFill>
              </a:rPr>
              <a:t>    </a:t>
            </a:r>
          </a:p>
          <a:p>
            <a:pPr algn="ctr" rtl="1" eaLnBrk="1" hangingPunct="1"/>
            <a:r>
              <a:rPr lang="ar-MA" altLang="fr-FR" sz="2000" b="1" baseline="30000" dirty="0">
                <a:solidFill>
                  <a:srgbClr val="000000"/>
                </a:solidFill>
              </a:rPr>
              <a:t>      </a:t>
            </a:r>
            <a:r>
              <a:rPr lang="fr-FR" altLang="fr-FR" sz="2000" b="1" baseline="30000" dirty="0">
                <a:solidFill>
                  <a:srgbClr val="000000"/>
                </a:solidFill>
              </a:rPr>
              <a:t>          </a:t>
            </a:r>
            <a:r>
              <a:rPr lang="ar-MA" altLang="fr-FR" sz="2000" b="1" baseline="30000" dirty="0">
                <a:solidFill>
                  <a:srgbClr val="000000"/>
                </a:solidFill>
              </a:rPr>
              <a:t> </a:t>
            </a:r>
            <a:r>
              <a:rPr lang="fr-FR" altLang="fr-FR" sz="2000" b="1" baseline="30000" dirty="0" smtClean="0">
                <a:solidFill>
                  <a:srgbClr val="000000"/>
                </a:solidFill>
              </a:rPr>
              <a:t>*</a:t>
            </a:r>
            <a:r>
              <a:rPr lang="ar-MA" altLang="fr-FR" sz="2000" b="1" baseline="30000" dirty="0" smtClean="0">
                <a:solidFill>
                  <a:srgbClr val="000000"/>
                </a:solidFill>
              </a:rPr>
              <a:t>سحب </a:t>
            </a:r>
            <a:r>
              <a:rPr lang="ar-MA" altLang="fr-FR" sz="2000" b="1" baseline="30000" dirty="0">
                <a:solidFill>
                  <a:srgbClr val="000000"/>
                </a:solidFill>
              </a:rPr>
              <a:t>وإيداع ملفات الترشيح بوكالة العمران </a:t>
            </a:r>
            <a:r>
              <a:rPr lang="ar-MA" altLang="fr-FR" sz="2000" b="1" baseline="30000" dirty="0" smtClean="0">
                <a:solidFill>
                  <a:srgbClr val="000000"/>
                </a:solidFill>
              </a:rPr>
              <a:t>مراكش-</a:t>
            </a:r>
            <a:r>
              <a:rPr lang="ar-MA" altLang="fr-FR" sz="2000" b="1" baseline="30000" dirty="0" err="1" smtClean="0">
                <a:solidFill>
                  <a:srgbClr val="000000"/>
                </a:solidFill>
              </a:rPr>
              <a:t>اسفي</a:t>
            </a:r>
            <a:r>
              <a:rPr lang="ar-MA" altLang="fr-FR" sz="2000" b="1" baseline="30000" dirty="0" smtClean="0">
                <a:solidFill>
                  <a:srgbClr val="000000"/>
                </a:solidFill>
              </a:rPr>
              <a:t>، </a:t>
            </a:r>
          </a:p>
          <a:p>
            <a:pPr algn="ctr" rtl="1" eaLnBrk="1" hangingPunct="1"/>
            <a:r>
              <a:rPr lang="ar-MA" altLang="fr-FR" sz="2000" b="1" baseline="30000" dirty="0" smtClean="0">
                <a:solidFill>
                  <a:srgbClr val="000000"/>
                </a:solidFill>
              </a:rPr>
              <a:t>الكائنة </a:t>
            </a:r>
            <a:r>
              <a:rPr lang="ar-MA" altLang="fr-FR" sz="2000" b="1" baseline="30000" dirty="0" err="1" smtClean="0">
                <a:solidFill>
                  <a:srgbClr val="000000"/>
                </a:solidFill>
              </a:rPr>
              <a:t>ب</a:t>
            </a:r>
            <a:r>
              <a:rPr lang="fr-FR" altLang="fr-FR" sz="2000" b="1" baseline="30000" dirty="0" smtClean="0">
                <a:solidFill>
                  <a:srgbClr val="000000"/>
                </a:solidFill>
              </a:rPr>
              <a:t> :</a:t>
            </a:r>
            <a:endParaRPr lang="ar-MA" altLang="fr-FR" sz="2000" b="1" baseline="30000" dirty="0">
              <a:solidFill>
                <a:srgbClr val="000000"/>
              </a:solidFill>
            </a:endParaRPr>
          </a:p>
          <a:p>
            <a:pPr lvl="2" algn="ctr" rtl="1" eaLnBrk="1" hangingPunct="1"/>
            <a:r>
              <a:rPr lang="fr-FR" sz="1400" b="1" dirty="0" smtClean="0">
                <a:latin typeface="Century Gothic" panose="020B0502020202020204" pitchFamily="34" charset="0"/>
              </a:rPr>
              <a:t> </a:t>
            </a:r>
            <a:r>
              <a:rPr lang="ar-MA" sz="1400" b="1" dirty="0" smtClean="0">
                <a:latin typeface="Century Gothic" panose="020B0502020202020204" pitchFamily="34" charset="0"/>
              </a:rPr>
              <a:t>شارع محمد الخامس، ساحة 16 </a:t>
            </a:r>
            <a:r>
              <a:rPr lang="ar-MA" sz="1400" b="1" dirty="0" err="1" smtClean="0">
                <a:latin typeface="Century Gothic" panose="020B0502020202020204" pitchFamily="34" charset="0"/>
              </a:rPr>
              <a:t>نونبر</a:t>
            </a:r>
            <a:r>
              <a:rPr lang="ar-MA" sz="1400" b="1" dirty="0" smtClean="0">
                <a:latin typeface="Century Gothic" panose="020B0502020202020204" pitchFamily="34" charset="0"/>
              </a:rPr>
              <a:t>، </a:t>
            </a:r>
            <a:r>
              <a:rPr lang="ar-MA" sz="1400" b="1" dirty="0" err="1" smtClean="0">
                <a:latin typeface="Century Gothic" panose="020B0502020202020204" pitchFamily="34" charset="0"/>
              </a:rPr>
              <a:t>جليز</a:t>
            </a:r>
            <a:r>
              <a:rPr lang="ar-MA" sz="1400" b="1" dirty="0" smtClean="0">
                <a:latin typeface="Century Gothic" panose="020B0502020202020204" pitchFamily="34" charset="0"/>
              </a:rPr>
              <a:t> مراكش</a:t>
            </a:r>
            <a:r>
              <a:rPr lang="ar-MA" altLang="fr-FR" sz="2000" b="1" baseline="30000" dirty="0" smtClean="0">
                <a:solidFill>
                  <a:srgbClr val="000000"/>
                </a:solidFill>
              </a:rPr>
              <a:t>.</a:t>
            </a:r>
            <a:endParaRPr lang="ar-MA" altLang="fr-FR" sz="2000" b="1" baseline="30000" dirty="0">
              <a:solidFill>
                <a:srgbClr val="000000"/>
              </a:solidFill>
            </a:endParaRPr>
          </a:p>
          <a:p>
            <a:pPr algn="ctr" rtl="1" eaLnBrk="1" hangingPunct="1"/>
            <a:endParaRPr lang="fr-FR" altLang="fr-FR" sz="2000" b="1" baseline="30000" dirty="0">
              <a:solidFill>
                <a:srgbClr val="000000"/>
              </a:solidFill>
            </a:endParaRPr>
          </a:p>
          <a:p>
            <a:pPr algn="ctr" rtl="1" eaLnBrk="1" hangingPunct="1"/>
            <a:endParaRPr lang="fr-FR" altLang="fr-FR" sz="2000" b="1" baseline="30000" dirty="0">
              <a:solidFill>
                <a:srgbClr val="000000"/>
              </a:solidFill>
            </a:endParaRPr>
          </a:p>
          <a:p>
            <a:pPr algn="ctr" rtl="1" eaLnBrk="1" hangingPunct="1"/>
            <a:endParaRPr lang="fr-FR" altLang="fr-FR" sz="2000" b="1" baseline="30000" dirty="0">
              <a:solidFill>
                <a:srgbClr val="000000"/>
              </a:solidFill>
            </a:endParaRPr>
          </a:p>
          <a:p>
            <a:pPr algn="ctr" rtl="1" eaLnBrk="1" hangingPunct="1"/>
            <a:endParaRPr lang="ar-MA" altLang="fr-FR" sz="2000" b="1" baseline="30000" dirty="0">
              <a:solidFill>
                <a:srgbClr val="000000"/>
              </a:solidFill>
            </a:endParaRP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4038600" y="3685493"/>
            <a:ext cx="3349625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endParaRPr lang="ar-MA" altLang="fr-FR" sz="800" b="1" baseline="30000" dirty="0">
              <a:solidFill>
                <a:schemeClr val="bg1"/>
              </a:solidFill>
            </a:endParaRPr>
          </a:p>
          <a:p>
            <a:pPr algn="r" rtl="1" eaLnBrk="1" hangingPunct="1"/>
            <a:r>
              <a:rPr lang="ar-SA" altLang="fr-FR" sz="1900" b="1" dirty="0">
                <a:solidFill>
                  <a:schemeClr val="bg1"/>
                </a:solidFill>
              </a:rPr>
              <a:t>تعلن</a:t>
            </a:r>
            <a:r>
              <a:rPr lang="ar-MA" altLang="fr-FR" sz="1900" b="1" dirty="0">
                <a:solidFill>
                  <a:schemeClr val="bg1"/>
                </a:solidFill>
              </a:rPr>
              <a:t> </a:t>
            </a:r>
            <a:r>
              <a:rPr lang="ar-SA" altLang="fr-FR" sz="1900" b="1" dirty="0" smtClean="0">
                <a:solidFill>
                  <a:schemeClr val="bg1"/>
                </a:solidFill>
              </a:rPr>
              <a:t>العمران</a:t>
            </a:r>
            <a:r>
              <a:rPr lang="ar-MA" altLang="fr-FR" sz="1900" b="1" dirty="0" smtClean="0">
                <a:solidFill>
                  <a:schemeClr val="bg1"/>
                </a:solidFill>
              </a:rPr>
              <a:t> مراكش-</a:t>
            </a:r>
            <a:r>
              <a:rPr lang="ar-MA" altLang="fr-FR" sz="1900" b="1" dirty="0" err="1" smtClean="0">
                <a:solidFill>
                  <a:schemeClr val="bg1"/>
                </a:solidFill>
              </a:rPr>
              <a:t>اسفي</a:t>
            </a:r>
            <a:endParaRPr lang="ar-SA" altLang="fr-FR" sz="1900" b="1" dirty="0">
              <a:solidFill>
                <a:schemeClr val="bg1"/>
              </a:solidFill>
            </a:endParaRPr>
          </a:p>
          <a:p>
            <a:pPr algn="r" rtl="1" eaLnBrk="1" hangingPunct="1"/>
            <a:r>
              <a:rPr lang="ar-SA" altLang="fr-FR" sz="1900" b="1" dirty="0">
                <a:solidFill>
                  <a:schemeClr val="bg1"/>
                </a:solidFill>
              </a:rPr>
              <a:t>أنها</a:t>
            </a:r>
            <a:r>
              <a:rPr lang="fr-FR" altLang="fr-FR" sz="1900" b="1" dirty="0">
                <a:solidFill>
                  <a:schemeClr val="bg1"/>
                </a:solidFill>
              </a:rPr>
              <a:t> </a:t>
            </a:r>
            <a:r>
              <a:rPr lang="ar-SA" altLang="fr-FR" sz="1900" b="1" dirty="0">
                <a:solidFill>
                  <a:schemeClr val="bg1"/>
                </a:solidFill>
              </a:rPr>
              <a:t>تضع</a:t>
            </a:r>
            <a:r>
              <a:rPr lang="fr-FR" altLang="fr-FR" sz="1900" b="1" dirty="0">
                <a:solidFill>
                  <a:schemeClr val="bg1"/>
                </a:solidFill>
              </a:rPr>
              <a:t> </a:t>
            </a:r>
            <a:r>
              <a:rPr lang="ar-SA" altLang="fr-FR" sz="1900" b="1" dirty="0">
                <a:solidFill>
                  <a:schemeClr val="bg1"/>
                </a:solidFill>
              </a:rPr>
              <a:t>للبيع</a:t>
            </a:r>
            <a:r>
              <a:rPr lang="fr-FR" altLang="fr-FR" sz="1900" b="1" dirty="0">
                <a:solidFill>
                  <a:schemeClr val="bg1"/>
                </a:solidFill>
              </a:rPr>
              <a:t> </a:t>
            </a:r>
            <a:r>
              <a:rPr lang="ar-SA" altLang="fr-FR" sz="1900" b="1" dirty="0">
                <a:solidFill>
                  <a:schemeClr val="bg1"/>
                </a:solidFill>
              </a:rPr>
              <a:t>عن طريق</a:t>
            </a:r>
            <a:r>
              <a:rPr lang="ar-MA" altLang="fr-FR" sz="1900" b="1" dirty="0">
                <a:solidFill>
                  <a:schemeClr val="bg1"/>
                </a:solidFill>
              </a:rPr>
              <a:t> </a:t>
            </a:r>
            <a:r>
              <a:rPr lang="ar-SA" altLang="fr-FR" sz="1900" b="1" dirty="0">
                <a:solidFill>
                  <a:schemeClr val="bg1"/>
                </a:solidFill>
              </a:rPr>
              <a:t>عروض أثمان</a:t>
            </a:r>
            <a:r>
              <a:rPr lang="ar-MA" altLang="fr-FR" sz="1900" b="1" dirty="0">
                <a:solidFill>
                  <a:schemeClr val="bg1"/>
                </a:solidFill>
              </a:rPr>
              <a:t> </a:t>
            </a:r>
            <a:r>
              <a:rPr lang="fr-FR" altLang="fr-FR" sz="1900" b="1" dirty="0">
                <a:solidFill>
                  <a:schemeClr val="bg1"/>
                </a:solidFill>
              </a:rPr>
              <a:t> </a:t>
            </a:r>
            <a:r>
              <a:rPr lang="ar-MA" altLang="fr-FR" sz="1900" b="1" dirty="0" smtClean="0">
                <a:solidFill>
                  <a:schemeClr val="bg1"/>
                </a:solidFill>
              </a:rPr>
              <a:t>عمليات متنوعة بمدينة </a:t>
            </a:r>
          </a:p>
          <a:p>
            <a:pPr algn="r" rtl="1" eaLnBrk="1" hangingPunct="1"/>
            <a:r>
              <a:rPr lang="ar-MA" altLang="fr-FR" sz="1900" b="1" dirty="0" smtClean="0">
                <a:solidFill>
                  <a:schemeClr val="bg1"/>
                </a:solidFill>
              </a:rPr>
              <a:t>مراكش</a:t>
            </a:r>
            <a:r>
              <a:rPr lang="fr-FR" altLang="fr-FR" sz="1900" b="1" dirty="0" smtClean="0">
                <a:solidFill>
                  <a:schemeClr val="bg1"/>
                </a:solidFill>
              </a:rPr>
              <a:t>,</a:t>
            </a:r>
            <a:r>
              <a:rPr lang="ar-MA" altLang="fr-FR" sz="1900" b="1" dirty="0" smtClean="0">
                <a:solidFill>
                  <a:schemeClr val="bg1"/>
                </a:solidFill>
              </a:rPr>
              <a:t> كما هو مبين بالجدول أسفله</a:t>
            </a:r>
            <a:r>
              <a:rPr lang="fr-FR" altLang="fr-FR" sz="2000" b="1" dirty="0" smtClean="0">
                <a:solidFill>
                  <a:schemeClr val="bg1"/>
                </a:solidFill>
              </a:rPr>
              <a:t>:</a:t>
            </a:r>
            <a:r>
              <a:rPr lang="ar-MA" altLang="fr-FR" sz="2000" b="1" dirty="0" smtClean="0">
                <a:solidFill>
                  <a:schemeClr val="bg1"/>
                </a:solidFill>
              </a:rPr>
              <a:t>  </a:t>
            </a:r>
            <a:endParaRPr lang="ar-MA" altLang="fr-FR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2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013941"/>
              </p:ext>
            </p:extLst>
          </p:nvPr>
        </p:nvGraphicFramePr>
        <p:xfrm>
          <a:off x="4143375" y="5322171"/>
          <a:ext cx="3302271" cy="479970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50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0847"/>
              </a:tblGrid>
              <a:tr h="3261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520700" rtl="0" eaLnBrk="0" fontAlgn="base" latinLnBrk="0" hangingPunct="0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المساحة  (م²)</a:t>
                      </a:r>
                      <a:endParaRPr kumimoji="0" lang="fr-FR" altLang="fr-FR" sz="1200" b="1" i="0" u="sng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520700" rtl="0" eaLnBrk="0" fontAlgn="base" latinLnBrk="0" hangingPunct="0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النوع</a:t>
                      </a:r>
                      <a:endParaRPr kumimoji="0" lang="fr-FR" altLang="fr-FR" sz="1200" b="1" i="0" u="sng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20700" rtl="0" eaLnBrk="0" fontAlgn="base" latinLnBrk="0" hangingPunct="0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العملية</a:t>
                      </a:r>
                      <a:endParaRPr kumimoji="0" lang="fr-FR" altLang="fr-FR" sz="12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00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  <a:endParaRPr kumimoji="0" lang="ar-MA" alt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520700" rtl="1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بقع أرضية من سفلي تجارية </a:t>
                      </a:r>
                      <a:r>
                        <a:rPr kumimoji="0" lang="ar-MA" altLang="fr-F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</a:t>
                      </a:r>
                      <a:r>
                        <a:rPr kumimoji="0" lang="ar-MA" altLang="fr-F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طابقين</a:t>
                      </a:r>
                      <a:endParaRPr kumimoji="0" lang="ar-MA" altLang="fr-F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ابن سينا</a:t>
                      </a: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6435"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من 148 إلى 201</a:t>
                      </a:r>
                      <a:endParaRPr kumimoji="0" lang="ar-MA" alt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بقع أرضية مخصصة لأنشطة حرفية</a:t>
                      </a: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كوثر</a:t>
                      </a: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</a:tr>
              <a:tr h="289734"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</a:t>
                      </a:r>
                      <a:endParaRPr kumimoji="0" lang="ar-MA" alt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فيلا نصف جاهزة</a:t>
                      </a: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مسك الليل</a:t>
                      </a: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</a:tr>
              <a:tr h="289734"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  <a:endParaRPr kumimoji="0" lang="ar-MA" alt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شقق</a:t>
                      </a: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سعديين </a:t>
                      </a:r>
                      <a:r>
                        <a:rPr kumimoji="0" lang="ar-MA" alt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شطر 1</a:t>
                      </a:r>
                      <a:endParaRPr kumimoji="0" lang="ar-MA" alt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</a:tr>
              <a:tr h="289734"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</a:t>
                      </a:r>
                      <a:endParaRPr kumimoji="0" lang="ar-MA" alt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الإمام </a:t>
                      </a:r>
                      <a:r>
                        <a:rPr kumimoji="0" lang="ar-MA" alt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الجزولي</a:t>
                      </a: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</a:tr>
              <a:tr h="289734"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221</a:t>
                      </a:r>
                      <a:endParaRPr kumimoji="0" lang="ar-MA" alt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بقعة لبناء فيلا</a:t>
                      </a: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محاميد</a:t>
                      </a: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</a:t>
                      </a: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</a:tr>
              <a:tr h="296785"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  <a:endParaRPr kumimoji="0" lang="ar-MA" alt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بقع أرضية</a:t>
                      </a: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اقتصادية من سفلي تجاري و طابق</a:t>
                      </a: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شعوف</a:t>
                      </a: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ar-MA" alt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العيادي</a:t>
                      </a: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</a:tr>
              <a:tr h="296785"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157</a:t>
                      </a:r>
                      <a:endParaRPr kumimoji="0" lang="ar-MA" alt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بقعة اقتصادية من سفلي سكني </a:t>
                      </a:r>
                      <a:r>
                        <a:rPr kumimoji="0" lang="ar-MA" alt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</a:t>
                      </a: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طابق</a:t>
                      </a:r>
                    </a:p>
                  </a:txBody>
                  <a:tcPr marT="45716" marB="45716" anchor="ctr" horzOverflow="overflow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785"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من 64 إلى 525</a:t>
                      </a:r>
                      <a:endParaRPr kumimoji="0" lang="ar-MA" alt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بقع أرضية مخصصة  لأنشطة صناعية</a:t>
                      </a: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المسار</a:t>
                      </a: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</a:tr>
              <a:tr h="296785">
                <a:tc rowSpan="3"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من </a:t>
                      </a:r>
                      <a:r>
                        <a:rPr kumimoji="0" lang="fr-FR" alt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r>
                        <a:rPr kumimoji="0" lang="ar-MA" alt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إلى </a:t>
                      </a:r>
                      <a:r>
                        <a:rPr kumimoji="0" lang="fr-FR" alt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</a:t>
                      </a:r>
                      <a:endParaRPr kumimoji="0" lang="ar-MA" alt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 rowSpan="3"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محلات تجارية</a:t>
                      </a: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الإمام النووي</a:t>
                      </a: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</a:tr>
              <a:tr h="289734">
                <a:tc vMerge="1"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MA" alt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لمتونا</a:t>
                      </a: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</a:tr>
              <a:tr h="289734">
                <a:tc vMerge="1"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MA" alt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20700" rtl="1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الاتفاق</a:t>
                      </a:r>
                      <a:endParaRPr kumimoji="0" lang="ar-MA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/>
                </a:tc>
              </a:tr>
            </a:tbl>
          </a:graphicData>
        </a:graphic>
      </p:graphicFrame>
      <p:pic>
        <p:nvPicPr>
          <p:cNvPr id="4" name="Image 3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xmlns="" id="{FA031788-AF61-4DE9-87F8-25414CE95E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1458575"/>
            <a:ext cx="7562850" cy="2310669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940750" y="10869394"/>
            <a:ext cx="6552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x-none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x-none" sz="12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t>العمران </a:t>
            </a:r>
            <a:r>
              <a:rPr lang="ar-MA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مراكش-أسفي</a:t>
            </a:r>
          </a:p>
          <a:p>
            <a:pPr algn="r"/>
            <a:r>
              <a:rPr lang="ar-MA" sz="1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الفاكس: 18 62 44 24 05 </a:t>
            </a:r>
            <a:r>
              <a:rPr lang="fr-FR" sz="1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-05 24 44 78 38</a:t>
            </a:r>
            <a:r>
              <a:rPr lang="ar-MA" sz="1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الهاتف: </a:t>
            </a:r>
            <a:r>
              <a:rPr lang="fr-FR" sz="1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ar-MA" sz="1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شارع محمد الخامس، ساحة 16 </a:t>
            </a:r>
            <a:r>
              <a:rPr lang="ar-MA" sz="10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نونبر</a:t>
            </a:r>
            <a:r>
              <a:rPr lang="ar-MA" sz="1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، جليز مراكش – </a:t>
            </a:r>
            <a:r>
              <a:rPr lang="fr-FR" sz="1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ar-MA" sz="1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MA" sz="1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العمران مراكش فرع لمجموعة العمران</a:t>
            </a:r>
            <a:endParaRPr lang="x-none" sz="1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253549" y="7929758"/>
            <a:ext cx="3350773" cy="116204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MA" altLang="fr-FR" sz="2000" b="1" baseline="30000" dirty="0" smtClean="0">
                <a:solidFill>
                  <a:srgbClr val="000000"/>
                </a:solidFill>
              </a:rPr>
              <a:t> </a:t>
            </a:r>
            <a:r>
              <a:rPr lang="ar-SA" altLang="fr-FR" sz="2200" b="1" baseline="30000" dirty="0" smtClean="0">
                <a:solidFill>
                  <a:srgbClr val="000000"/>
                </a:solidFill>
              </a:rPr>
              <a:t>للمزيـد</a:t>
            </a:r>
            <a:r>
              <a:rPr lang="fr-FR" altLang="fr-FR" sz="2200" b="1" baseline="30000" dirty="0" smtClean="0">
                <a:solidFill>
                  <a:srgbClr val="000000"/>
                </a:solidFill>
              </a:rPr>
              <a:t> </a:t>
            </a:r>
            <a:r>
              <a:rPr lang="ar-SA" altLang="fr-FR" sz="2200" b="1" baseline="30000" dirty="0" smtClean="0">
                <a:solidFill>
                  <a:srgbClr val="000000"/>
                </a:solidFill>
              </a:rPr>
              <a:t>من</a:t>
            </a:r>
            <a:r>
              <a:rPr lang="fr-FR" altLang="fr-FR" sz="2200" b="1" baseline="30000" dirty="0" smtClean="0">
                <a:solidFill>
                  <a:srgbClr val="000000"/>
                </a:solidFill>
              </a:rPr>
              <a:t> </a:t>
            </a:r>
            <a:r>
              <a:rPr lang="ar-SA" altLang="fr-FR" sz="2200" b="1" baseline="30000" dirty="0" smtClean="0">
                <a:solidFill>
                  <a:srgbClr val="000000"/>
                </a:solidFill>
              </a:rPr>
              <a:t>التوضيحـات،</a:t>
            </a:r>
            <a:r>
              <a:rPr lang="fr-FR" altLang="fr-FR" sz="2200" b="1" baseline="30000" dirty="0" smtClean="0">
                <a:solidFill>
                  <a:srgbClr val="000000"/>
                </a:solidFill>
              </a:rPr>
              <a:t> </a:t>
            </a:r>
            <a:r>
              <a:rPr lang="ar-SA" altLang="fr-FR" sz="2200" b="1" baseline="30000" dirty="0" smtClean="0">
                <a:solidFill>
                  <a:srgbClr val="000000"/>
                </a:solidFill>
              </a:rPr>
              <a:t>المرجـو</a:t>
            </a:r>
            <a:r>
              <a:rPr lang="ar-MA" altLang="fr-FR" sz="2200" b="1" baseline="30000" dirty="0" smtClean="0">
                <a:solidFill>
                  <a:srgbClr val="000000"/>
                </a:solidFill>
              </a:rPr>
              <a:t>ا </a:t>
            </a:r>
            <a:r>
              <a:rPr lang="ar-SA" altLang="fr-FR" sz="2200" b="1" baseline="30000" dirty="0" smtClean="0">
                <a:solidFill>
                  <a:srgbClr val="000000"/>
                </a:solidFill>
              </a:rPr>
              <a:t>الاتصال</a:t>
            </a:r>
            <a:endParaRPr lang="ar-MA" altLang="fr-FR" sz="2200" b="1" baseline="30000" dirty="0" smtClean="0">
              <a:solidFill>
                <a:srgbClr val="000000"/>
              </a:solidFill>
            </a:endParaRPr>
          </a:p>
          <a:p>
            <a:pPr algn="ctr" rtl="1"/>
            <a:r>
              <a:rPr lang="ar-MA" altLang="fr-FR" sz="2200" b="1" baseline="30000" dirty="0" smtClean="0">
                <a:solidFill>
                  <a:srgbClr val="000000"/>
                </a:solidFill>
              </a:rPr>
              <a:t>ب</a:t>
            </a:r>
            <a:r>
              <a:rPr lang="ar-SA" altLang="fr-FR" sz="2200" b="1" baseline="30000" dirty="0" smtClean="0">
                <a:solidFill>
                  <a:srgbClr val="000000"/>
                </a:solidFill>
              </a:rPr>
              <a:t>وكالة</a:t>
            </a:r>
            <a:r>
              <a:rPr lang="fr-FR" altLang="fr-FR" sz="2200" b="1" baseline="30000" dirty="0" smtClean="0">
                <a:solidFill>
                  <a:srgbClr val="000000"/>
                </a:solidFill>
              </a:rPr>
              <a:t> </a:t>
            </a:r>
            <a:r>
              <a:rPr lang="ar-SA" altLang="fr-FR" sz="2200" b="1" baseline="30000" dirty="0" smtClean="0">
                <a:solidFill>
                  <a:srgbClr val="000000"/>
                </a:solidFill>
              </a:rPr>
              <a:t>العمران </a:t>
            </a:r>
            <a:r>
              <a:rPr lang="ar-MA" altLang="fr-FR" sz="2200" b="1" baseline="30000" dirty="0" smtClean="0">
                <a:solidFill>
                  <a:srgbClr val="000000"/>
                </a:solidFill>
              </a:rPr>
              <a:t>مراكش-</a:t>
            </a:r>
            <a:r>
              <a:rPr lang="ar-MA" altLang="fr-FR" sz="2200" b="1" baseline="30000" dirty="0" err="1" smtClean="0">
                <a:solidFill>
                  <a:srgbClr val="000000"/>
                </a:solidFill>
              </a:rPr>
              <a:t>اسفي</a:t>
            </a:r>
            <a:r>
              <a:rPr lang="ar-MA" altLang="fr-FR" sz="2200" b="1" baseline="30000" dirty="0" smtClean="0">
                <a:solidFill>
                  <a:srgbClr val="000000"/>
                </a:solidFill>
              </a:rPr>
              <a:t>      </a:t>
            </a:r>
          </a:p>
          <a:p>
            <a:pPr lvl="1" algn="r" rtl="1"/>
            <a:r>
              <a:rPr lang="ar-MA" altLang="fr-FR" sz="2200" b="1" baseline="30000" dirty="0" smtClean="0">
                <a:solidFill>
                  <a:srgbClr val="000000"/>
                </a:solidFill>
              </a:rPr>
              <a:t>   الهاتف </a:t>
            </a:r>
            <a:r>
              <a:rPr lang="fr-FR" altLang="fr-FR" sz="2200" b="1" baseline="30000" dirty="0" smtClean="0">
                <a:solidFill>
                  <a:srgbClr val="000000"/>
                </a:solidFill>
              </a:rPr>
              <a:t>:</a:t>
            </a:r>
            <a:r>
              <a:rPr lang="ar-MA" altLang="fr-FR" sz="2200" b="1" baseline="30000" dirty="0" smtClean="0">
                <a:solidFill>
                  <a:srgbClr val="000000"/>
                </a:solidFill>
              </a:rPr>
              <a:t> </a:t>
            </a:r>
            <a:r>
              <a:rPr lang="fr-FR" altLang="fr-FR" sz="2200" b="1" baseline="30000" dirty="0" smtClean="0">
                <a:solidFill>
                  <a:srgbClr val="000000"/>
                </a:solidFill>
              </a:rPr>
              <a:t>05 24 44 78 38</a:t>
            </a:r>
            <a:endParaRPr lang="fr-FR" dirty="0"/>
          </a:p>
        </p:txBody>
      </p:sp>
      <p:pic>
        <p:nvPicPr>
          <p:cNvPr id="33" name="Picture 17" descr="العمران مراكش اسفي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51743" y="1264187"/>
            <a:ext cx="2436753" cy="175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4385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7721</TotalTime>
  <Words>308</Words>
  <Application>Microsoft Office PowerPoint</Application>
  <PresentationFormat>Personnalisé</PresentationFormat>
  <Paragraphs>68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Century Gothic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Maa Nyna</dc:creator>
  <cp:lastModifiedBy>bouhamidi</cp:lastModifiedBy>
  <cp:revision>512</cp:revision>
  <cp:lastPrinted>2020-06-03T11:17:34Z</cp:lastPrinted>
  <dcterms:created xsi:type="dcterms:W3CDTF">2014-05-12T10:25:50Z</dcterms:created>
  <dcterms:modified xsi:type="dcterms:W3CDTF">2020-08-26T10:46:00Z</dcterms:modified>
</cp:coreProperties>
</file>