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5" r:id="rId2"/>
    <p:sldId id="284" r:id="rId3"/>
  </p:sldIdLst>
  <p:sldSz cx="7129463" cy="10153650"/>
  <p:notesSz cx="6797675" cy="9874250"/>
  <p:defaultTextStyle>
    <a:defPPr>
      <a:defRPr lang="fr-FR"/>
    </a:defPPr>
    <a:lvl1pPr marL="0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6503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3003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9506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6008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2510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9012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45514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2016" algn="l" defTabSz="4065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9" userDrawn="1">
          <p15:clr>
            <a:srgbClr val="A4A3A4"/>
          </p15:clr>
        </p15:guide>
        <p15:guide id="2" pos="2382" userDrawn="1">
          <p15:clr>
            <a:srgbClr val="A4A3A4"/>
          </p15:clr>
        </p15:guide>
        <p15:guide id="3" orient="horz" pos="3198">
          <p15:clr>
            <a:srgbClr val="A4A3A4"/>
          </p15:clr>
        </p15:guide>
        <p15:guide id="4" pos="2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2C34"/>
    <a:srgbClr val="FFFFFF"/>
    <a:srgbClr val="E60000"/>
    <a:srgbClr val="E6021F"/>
    <a:srgbClr val="016436"/>
    <a:srgbClr val="005024"/>
    <a:srgbClr val="AEC87A"/>
    <a:srgbClr val="92B54B"/>
    <a:srgbClr val="1D8740"/>
    <a:srgbClr val="981C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25" autoAdjust="0"/>
    <p:restoredTop sz="94660"/>
  </p:normalViewPr>
  <p:slideViewPr>
    <p:cSldViewPr snapToGrid="0" snapToObjects="1">
      <p:cViewPr>
        <p:scale>
          <a:sx n="106" d="100"/>
          <a:sy n="106" d="100"/>
        </p:scale>
        <p:origin x="-1308" y="2586"/>
      </p:cViewPr>
      <p:guideLst>
        <p:guide orient="horz" pos="4309"/>
        <p:guide orient="horz" pos="3198"/>
        <p:guide pos="2382"/>
        <p:guide pos="2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0400" cy="1843430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2F57-E20A-46FF-B54E-A8D52EEAC3AC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645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899" y="9378645"/>
            <a:ext cx="2946189" cy="4956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66F77-7D81-44BD-8081-56F3C8249C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255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51" cy="4950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50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4095A-D339-4CCA-ACF8-8ED21339B3E5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235075"/>
            <a:ext cx="23399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9" y="4751876"/>
            <a:ext cx="5437821" cy="38878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9199"/>
            <a:ext cx="2946351" cy="495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728" y="9379199"/>
            <a:ext cx="2946351" cy="495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FE386-446A-49B7-B72B-77C838A2F7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79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424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848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274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698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2122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8546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4970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1395" algn="l" defTabSz="7128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28850" y="1235075"/>
            <a:ext cx="2339975" cy="33321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E386-446A-49B7-B72B-77C838A2F7E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640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4714" y="3154218"/>
            <a:ext cx="6060045" cy="217645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9423" y="5753738"/>
            <a:ext cx="4990624" cy="25948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364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91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76646" y="542941"/>
            <a:ext cx="1203098" cy="11549777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7357" y="542941"/>
            <a:ext cx="3490466" cy="115497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375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262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183" y="6524661"/>
            <a:ext cx="6060045" cy="20166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3183" y="4303552"/>
            <a:ext cx="6060045" cy="222111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5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60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25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390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55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20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77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7357" y="3158918"/>
            <a:ext cx="2346780" cy="893380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32963" y="3158918"/>
            <a:ext cx="2346780" cy="893380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301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476" y="406622"/>
            <a:ext cx="6416518" cy="16922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476" y="2272823"/>
            <a:ext cx="3150085" cy="9472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03" indent="0">
              <a:buNone/>
              <a:defRPr sz="1800" b="1"/>
            </a:lvl2pPr>
            <a:lvl3pPr marL="813003" indent="0">
              <a:buNone/>
              <a:defRPr sz="1600" b="1"/>
            </a:lvl3pPr>
            <a:lvl4pPr marL="1219506" indent="0">
              <a:buNone/>
              <a:defRPr sz="1400" b="1"/>
            </a:lvl4pPr>
            <a:lvl5pPr marL="1626008" indent="0">
              <a:buNone/>
              <a:defRPr sz="1400" b="1"/>
            </a:lvl5pPr>
            <a:lvl6pPr marL="2032510" indent="0">
              <a:buNone/>
              <a:defRPr sz="1400" b="1"/>
            </a:lvl6pPr>
            <a:lvl7pPr marL="2439012" indent="0">
              <a:buNone/>
              <a:defRPr sz="1400" b="1"/>
            </a:lvl7pPr>
            <a:lvl8pPr marL="2845514" indent="0">
              <a:buNone/>
              <a:defRPr sz="1400" b="1"/>
            </a:lvl8pPr>
            <a:lvl9pPr marL="325201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476" y="3220024"/>
            <a:ext cx="3150085" cy="58501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21672" y="2272823"/>
            <a:ext cx="3151321" cy="9472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03" indent="0">
              <a:buNone/>
              <a:defRPr sz="1800" b="1"/>
            </a:lvl2pPr>
            <a:lvl3pPr marL="813003" indent="0">
              <a:buNone/>
              <a:defRPr sz="1600" b="1"/>
            </a:lvl3pPr>
            <a:lvl4pPr marL="1219506" indent="0">
              <a:buNone/>
              <a:defRPr sz="1400" b="1"/>
            </a:lvl4pPr>
            <a:lvl5pPr marL="1626008" indent="0">
              <a:buNone/>
              <a:defRPr sz="1400" b="1"/>
            </a:lvl5pPr>
            <a:lvl6pPr marL="2032510" indent="0">
              <a:buNone/>
              <a:defRPr sz="1400" b="1"/>
            </a:lvl6pPr>
            <a:lvl7pPr marL="2439012" indent="0">
              <a:buNone/>
              <a:defRPr sz="1400" b="1"/>
            </a:lvl7pPr>
            <a:lvl8pPr marL="2845514" indent="0">
              <a:buNone/>
              <a:defRPr sz="1400" b="1"/>
            </a:lvl8pPr>
            <a:lvl9pPr marL="325201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21672" y="3220024"/>
            <a:ext cx="3151321" cy="58501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08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68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546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475" y="404269"/>
            <a:ext cx="2345544" cy="172047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7423" y="404268"/>
            <a:ext cx="3985567" cy="866586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6475" y="2124748"/>
            <a:ext cx="2345544" cy="6945379"/>
          </a:xfrm>
        </p:spPr>
        <p:txBody>
          <a:bodyPr/>
          <a:lstStyle>
            <a:lvl1pPr marL="0" indent="0">
              <a:buNone/>
              <a:defRPr sz="1300"/>
            </a:lvl1pPr>
            <a:lvl2pPr marL="406503" indent="0">
              <a:buNone/>
              <a:defRPr sz="1100"/>
            </a:lvl2pPr>
            <a:lvl3pPr marL="813003" indent="0">
              <a:buNone/>
              <a:defRPr sz="900"/>
            </a:lvl3pPr>
            <a:lvl4pPr marL="1219506" indent="0">
              <a:buNone/>
              <a:defRPr sz="800"/>
            </a:lvl4pPr>
            <a:lvl5pPr marL="1626008" indent="0">
              <a:buNone/>
              <a:defRPr sz="800"/>
            </a:lvl5pPr>
            <a:lvl6pPr marL="2032510" indent="0">
              <a:buNone/>
              <a:defRPr sz="800"/>
            </a:lvl6pPr>
            <a:lvl7pPr marL="2439012" indent="0">
              <a:buNone/>
              <a:defRPr sz="800"/>
            </a:lvl7pPr>
            <a:lvl8pPr marL="2845514" indent="0">
              <a:buNone/>
              <a:defRPr sz="800"/>
            </a:lvl8pPr>
            <a:lvl9pPr marL="3252016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427" y="7107559"/>
            <a:ext cx="4277678" cy="83908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97427" y="907248"/>
            <a:ext cx="4277678" cy="6092190"/>
          </a:xfrm>
        </p:spPr>
        <p:txBody>
          <a:bodyPr/>
          <a:lstStyle>
            <a:lvl1pPr marL="0" indent="0">
              <a:buNone/>
              <a:defRPr sz="2800"/>
            </a:lvl1pPr>
            <a:lvl2pPr marL="406503" indent="0">
              <a:buNone/>
              <a:defRPr sz="2500"/>
            </a:lvl2pPr>
            <a:lvl3pPr marL="813003" indent="0">
              <a:buNone/>
              <a:defRPr sz="2100"/>
            </a:lvl3pPr>
            <a:lvl4pPr marL="1219506" indent="0">
              <a:buNone/>
              <a:defRPr sz="1800"/>
            </a:lvl4pPr>
            <a:lvl5pPr marL="1626008" indent="0">
              <a:buNone/>
              <a:defRPr sz="1800"/>
            </a:lvl5pPr>
            <a:lvl6pPr marL="2032510" indent="0">
              <a:buNone/>
              <a:defRPr sz="1800"/>
            </a:lvl6pPr>
            <a:lvl7pPr marL="2439012" indent="0">
              <a:buNone/>
              <a:defRPr sz="1800"/>
            </a:lvl7pPr>
            <a:lvl8pPr marL="2845514" indent="0">
              <a:buNone/>
              <a:defRPr sz="1800"/>
            </a:lvl8pPr>
            <a:lvl9pPr marL="3252016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97427" y="7946646"/>
            <a:ext cx="4277678" cy="1191643"/>
          </a:xfrm>
        </p:spPr>
        <p:txBody>
          <a:bodyPr/>
          <a:lstStyle>
            <a:lvl1pPr marL="0" indent="0">
              <a:buNone/>
              <a:defRPr sz="1300"/>
            </a:lvl1pPr>
            <a:lvl2pPr marL="406503" indent="0">
              <a:buNone/>
              <a:defRPr sz="1100"/>
            </a:lvl2pPr>
            <a:lvl3pPr marL="813003" indent="0">
              <a:buNone/>
              <a:defRPr sz="900"/>
            </a:lvl3pPr>
            <a:lvl4pPr marL="1219506" indent="0">
              <a:buNone/>
              <a:defRPr sz="800"/>
            </a:lvl4pPr>
            <a:lvl5pPr marL="1626008" indent="0">
              <a:buNone/>
              <a:defRPr sz="800"/>
            </a:lvl5pPr>
            <a:lvl6pPr marL="2032510" indent="0">
              <a:buNone/>
              <a:defRPr sz="800"/>
            </a:lvl6pPr>
            <a:lvl7pPr marL="2439012" indent="0">
              <a:buNone/>
              <a:defRPr sz="800"/>
            </a:lvl7pPr>
            <a:lvl8pPr marL="2845514" indent="0">
              <a:buNone/>
              <a:defRPr sz="800"/>
            </a:lvl8pPr>
            <a:lvl9pPr marL="3252016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465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56476" y="406622"/>
            <a:ext cx="6416518" cy="1692275"/>
          </a:xfrm>
          <a:prstGeom prst="rect">
            <a:avLst/>
          </a:prstGeom>
        </p:spPr>
        <p:txBody>
          <a:bodyPr vert="horz" lIns="81300" tIns="40651" rIns="81300" bIns="40651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476" y="2369187"/>
            <a:ext cx="6416518" cy="6700940"/>
          </a:xfrm>
          <a:prstGeom prst="rect">
            <a:avLst/>
          </a:prstGeom>
        </p:spPr>
        <p:txBody>
          <a:bodyPr vert="horz" lIns="81300" tIns="40651" rIns="81300" bIns="4065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6475" y="9410932"/>
            <a:ext cx="1663542" cy="540588"/>
          </a:xfrm>
          <a:prstGeom prst="rect">
            <a:avLst/>
          </a:prstGeom>
        </p:spPr>
        <p:txBody>
          <a:bodyPr vert="horz" lIns="81300" tIns="40651" rIns="81300" bIns="406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C3E4-7BB2-8E41-AC68-D965B606CAE2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35903" y="9410932"/>
            <a:ext cx="2257663" cy="540588"/>
          </a:xfrm>
          <a:prstGeom prst="rect">
            <a:avLst/>
          </a:prstGeom>
        </p:spPr>
        <p:txBody>
          <a:bodyPr vert="horz" lIns="81300" tIns="40651" rIns="81300" bIns="406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09451" y="9410932"/>
            <a:ext cx="1663542" cy="540588"/>
          </a:xfrm>
          <a:prstGeom prst="rect">
            <a:avLst/>
          </a:prstGeom>
        </p:spPr>
        <p:txBody>
          <a:bodyPr vert="horz" lIns="81300" tIns="40651" rIns="81300" bIns="406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897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650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76" indent="-304876" algn="l" defTabSz="4065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566" indent="-254064" algn="l" defTabSz="406503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255" indent="-203251" algn="l" defTabSz="40650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757" indent="-203251" algn="l" defTabSz="406503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59" indent="-203251" algn="l" defTabSz="406503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761" indent="-203251" algn="l" defTabSz="40650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263" indent="-203251" algn="l" defTabSz="40650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766" indent="-203251" algn="l" defTabSz="40650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267" indent="-203251" algn="l" defTabSz="40650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03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03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06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008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510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012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514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016" algn="l" defTabSz="4065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1C4E7AB-0F22-4EC8-A457-AE1DF2259054}"/>
              </a:ext>
            </a:extLst>
          </p:cNvPr>
          <p:cNvSpPr txBox="1"/>
          <p:nvPr/>
        </p:nvSpPr>
        <p:spPr>
          <a:xfrm>
            <a:off x="3156936" y="7555075"/>
            <a:ext cx="1854989" cy="164313"/>
          </a:xfrm>
          <a:prstGeom prst="rect">
            <a:avLst/>
          </a:prstGeom>
          <a:noFill/>
        </p:spPr>
        <p:txBody>
          <a:bodyPr wrap="square" lIns="71285" tIns="35642" rIns="71285" bIns="35642" rtlCol="0">
            <a:spAutoFit/>
          </a:bodyPr>
          <a:lstStyle/>
          <a:p>
            <a:pPr algn="ctr"/>
            <a:r>
              <a:rPr lang="fr-FR" sz="600" dirty="0">
                <a:solidFill>
                  <a:schemeClr val="bg1"/>
                </a:solidFill>
                <a:latin typeface="Century Gothic" panose="020B0502020202020204" pitchFamily="34" charset="0"/>
              </a:rPr>
              <a:t>Prix d´une communication locale</a:t>
            </a:r>
          </a:p>
        </p:txBody>
      </p:sp>
      <p:pic>
        <p:nvPicPr>
          <p:cNvPr id="21" name="Image 20" descr="Bande titre lotissement.jpg">
            <a:extLst>
              <a:ext uri="{FF2B5EF4-FFF2-40B4-BE49-F238E27FC236}">
                <a16:creationId xmlns="" xmlns:a16="http://schemas.microsoft.com/office/drawing/2014/main" id="{14C18C15-FC42-423E-9CE8-F205D50A8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88861"/>
            <a:ext cx="4681141" cy="144227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1755969C-0189-40D6-91F6-1E99564681C6}"/>
              </a:ext>
            </a:extLst>
          </p:cNvPr>
          <p:cNvSpPr txBox="1"/>
          <p:nvPr/>
        </p:nvSpPr>
        <p:spPr>
          <a:xfrm>
            <a:off x="1942623" y="7799104"/>
            <a:ext cx="5031460" cy="487478"/>
          </a:xfrm>
          <a:prstGeom prst="rect">
            <a:avLst/>
          </a:prstGeom>
          <a:noFill/>
        </p:spPr>
        <p:txBody>
          <a:bodyPr wrap="square" lIns="71285" tIns="35642" rIns="71285" bIns="35642" rtlCol="0">
            <a:spAutoFit/>
          </a:bodyPr>
          <a:lstStyle/>
          <a:p>
            <a:pPr algn="r"/>
            <a:r>
              <a:rPr lang="x-non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شركة </a:t>
            </a:r>
            <a:r>
              <a:rPr lang="x-none" sz="900">
                <a:solidFill>
                  <a:schemeClr val="bg1"/>
                </a:solidFill>
                <a:latin typeface="Century Gothic" panose="020B0502020202020204" pitchFamily="34" charset="0"/>
              </a:rPr>
              <a:t>العمران </a:t>
            </a:r>
            <a:r>
              <a:rPr lang="ar-MA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مراكش</a:t>
            </a:r>
          </a:p>
          <a:p>
            <a:pPr algn="r"/>
            <a:r>
              <a:rPr lang="ar-MA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شارع محمد الخامس، ساحة 16 نونبر، جليز مراكش – الهاتف: 38 78 44 24 05 </a:t>
            </a:r>
          </a:p>
          <a:p>
            <a:pPr algn="r"/>
            <a:r>
              <a:rPr lang="ar-MA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الفاكس: 18 62 44 24 05  - العمران مراكش فرع لمجموعة العمران</a:t>
            </a:r>
            <a:endParaRPr lang="x-none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Sous-titre 2">
            <a:extLst>
              <a:ext uri="{FF2B5EF4-FFF2-40B4-BE49-F238E27FC236}">
                <a16:creationId xmlns="" xmlns:a16="http://schemas.microsoft.com/office/drawing/2014/main" id="{294CB441-D876-4D0F-B208-1F73C6D61AEC}"/>
              </a:ext>
            </a:extLst>
          </p:cNvPr>
          <p:cNvSpPr txBox="1">
            <a:spLocks/>
          </p:cNvSpPr>
          <p:nvPr/>
        </p:nvSpPr>
        <p:spPr bwMode="auto">
          <a:xfrm>
            <a:off x="3127265" y="5993657"/>
            <a:ext cx="3721809" cy="7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285" tIns="35642" rIns="71285" bIns="35642"/>
          <a:lstStyle/>
          <a:p>
            <a:pPr algn="r" rtl="1">
              <a:lnSpc>
                <a:spcPct val="150000"/>
              </a:lnSpc>
            </a:pPr>
            <a:r>
              <a:rPr lang="ar-MA" sz="1500" b="1" baseline="30000" dirty="0">
                <a:solidFill>
                  <a:schemeClr val="bg1"/>
                </a:solidFill>
              </a:rPr>
              <a:t>فعلى الأشخاص الراغبين في الاقتناء ، الاتصال بالمندوبين التجاريين للوكالة التجارية </a:t>
            </a:r>
            <a:r>
              <a:rPr lang="ar-MA" sz="1500" b="1" baseline="30000" dirty="0" err="1">
                <a:solidFill>
                  <a:schemeClr val="bg1"/>
                </a:solidFill>
              </a:rPr>
              <a:t>الجهوية</a:t>
            </a:r>
            <a:r>
              <a:rPr lang="ar-MA" sz="1500" b="1" baseline="30000" dirty="0">
                <a:solidFill>
                  <a:schemeClr val="bg1"/>
                </a:solidFill>
              </a:rPr>
              <a:t> الـعمران مراكش أو الوكالة التجارية </a:t>
            </a:r>
            <a:r>
              <a:rPr lang="ar-MA" sz="1500" b="1" baseline="30000" dirty="0" err="1">
                <a:solidFill>
                  <a:schemeClr val="bg1"/>
                </a:solidFill>
              </a:rPr>
              <a:t>بشيشاوة</a:t>
            </a:r>
            <a:r>
              <a:rPr lang="ar-MA" sz="1500" b="1" baseline="30000" dirty="0">
                <a:solidFill>
                  <a:schemeClr val="bg1"/>
                </a:solidFill>
              </a:rPr>
              <a:t> بالعنوانين المذكورين في الجدول أعلاه.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sp>
        <p:nvSpPr>
          <p:cNvPr id="37" name="Forme libre 24">
            <a:extLst>
              <a:ext uri="{FF2B5EF4-FFF2-40B4-BE49-F238E27FC236}">
                <a16:creationId xmlns="" xmlns:a16="http://schemas.microsoft.com/office/drawing/2014/main" id="{4259F96A-340B-4EBD-82BD-E12D3ED9D658}"/>
              </a:ext>
            </a:extLst>
          </p:cNvPr>
          <p:cNvSpPr/>
          <p:nvPr/>
        </p:nvSpPr>
        <p:spPr>
          <a:xfrm>
            <a:off x="1326261" y="2607055"/>
            <a:ext cx="5803204" cy="6266184"/>
          </a:xfrm>
          <a:custGeom>
            <a:avLst/>
            <a:gdLst>
              <a:gd name="connsiteX0" fmla="*/ 3657600 w 6400800"/>
              <a:gd name="connsiteY0" fmla="*/ 0 h 7552266"/>
              <a:gd name="connsiteX1" fmla="*/ 6366933 w 6400800"/>
              <a:gd name="connsiteY1" fmla="*/ 0 h 7552266"/>
              <a:gd name="connsiteX2" fmla="*/ 6400800 w 6400800"/>
              <a:gd name="connsiteY2" fmla="*/ 7552266 h 7552266"/>
              <a:gd name="connsiteX3" fmla="*/ 0 w 6400800"/>
              <a:gd name="connsiteY3" fmla="*/ 7535333 h 7552266"/>
              <a:gd name="connsiteX4" fmla="*/ 33867 w 6400800"/>
              <a:gd name="connsiteY4" fmla="*/ 7366000 h 7552266"/>
              <a:gd name="connsiteX5" fmla="*/ 3657600 w 6400800"/>
              <a:gd name="connsiteY5" fmla="*/ 0 h 755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7552266">
                <a:moveTo>
                  <a:pt x="3657600" y="0"/>
                </a:moveTo>
                <a:lnTo>
                  <a:pt x="6366933" y="0"/>
                </a:lnTo>
                <a:lnTo>
                  <a:pt x="6400800" y="7552266"/>
                </a:lnTo>
                <a:lnTo>
                  <a:pt x="0" y="7535333"/>
                </a:lnTo>
                <a:lnTo>
                  <a:pt x="33867" y="7366000"/>
                </a:lnTo>
                <a:lnTo>
                  <a:pt x="3657600" y="0"/>
                </a:lnTo>
                <a:close/>
              </a:path>
            </a:pathLst>
          </a:custGeom>
          <a:solidFill>
            <a:srgbClr val="DC2C34"/>
          </a:solidFill>
          <a:ln>
            <a:solidFill>
              <a:srgbClr val="E6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285" tIns="35642" rIns="71285" bIns="35642" rtlCol="0" anchor="ctr"/>
          <a:lstStyle/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endParaRPr lang="ar-MA" b="1" dirty="0" smtClean="0">
              <a:solidFill>
                <a:schemeClr val="bg1"/>
              </a:solidFill>
            </a:endParaRPr>
          </a:p>
          <a:p>
            <a:pPr indent="-514350" algn="r" rtl="1">
              <a:lnSpc>
                <a:spcPct val="150000"/>
              </a:lnSpc>
            </a:pPr>
            <a:r>
              <a:rPr lang="ar-MA" b="1" dirty="0" smtClean="0">
                <a:solidFill>
                  <a:schemeClr val="bg1"/>
                </a:solidFill>
              </a:rPr>
              <a:t>فعلى </a:t>
            </a:r>
            <a:r>
              <a:rPr lang="ar-MA" b="1" dirty="0" smtClean="0">
                <a:solidFill>
                  <a:schemeClr val="bg1"/>
                </a:solidFill>
              </a:rPr>
              <a:t>الأشخاص الراغبين في الاستـفادة ، سحب استمارات </a:t>
            </a:r>
          </a:p>
          <a:p>
            <a:pPr indent="-514350" algn="r" rtl="1">
              <a:lnSpc>
                <a:spcPct val="150000"/>
              </a:lnSpc>
            </a:pPr>
            <a:r>
              <a:rPr lang="ar-MA" b="1" dirty="0" smtClean="0">
                <a:solidFill>
                  <a:schemeClr val="bg1"/>
                </a:solidFill>
              </a:rPr>
              <a:t>طلـب الاستفــادة من الوكالة التجارية المذكورة جانبا .</a:t>
            </a:r>
          </a:p>
        </p:txBody>
      </p:sp>
      <p:pic>
        <p:nvPicPr>
          <p:cNvPr id="43" name="Image 42" descr="Numero bleu.psd">
            <a:extLst>
              <a:ext uri="{FF2B5EF4-FFF2-40B4-BE49-F238E27FC236}">
                <a16:creationId xmlns="" xmlns:a16="http://schemas.microsoft.com/office/drawing/2014/main" id="{E10F0608-3BF0-4022-A231-5B5B564D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20"/>
          <a:stretch/>
        </p:blipFill>
        <p:spPr>
          <a:xfrm>
            <a:off x="5344434" y="7781174"/>
            <a:ext cx="1549465" cy="272954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23487584-D74F-4F4D-80B4-737EB7E8E8AE}"/>
              </a:ext>
            </a:extLst>
          </p:cNvPr>
          <p:cNvSpPr txBox="1"/>
          <p:nvPr/>
        </p:nvSpPr>
        <p:spPr>
          <a:xfrm>
            <a:off x="5274476" y="8038909"/>
            <a:ext cx="1854989" cy="225868"/>
          </a:xfrm>
          <a:prstGeom prst="rect">
            <a:avLst/>
          </a:prstGeom>
          <a:noFill/>
        </p:spPr>
        <p:txBody>
          <a:bodyPr wrap="square" lIns="71285" tIns="35642" rIns="71285" bIns="35642" rtlCol="0">
            <a:spAutoFit/>
          </a:bodyPr>
          <a:lstStyle/>
          <a:p>
            <a:pPr algn="ctr"/>
            <a:r>
              <a:rPr lang="ar-MA" sz="1000" dirty="0" smtClean="0">
                <a:latin typeface="Century Gothic" panose="020B0502020202020204" pitchFamily="34" charset="0"/>
              </a:rPr>
              <a:t>تمن المكالمة المحلية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9F930F10-955C-5442-8C15-E77A00F6B514}"/>
              </a:ext>
            </a:extLst>
          </p:cNvPr>
          <p:cNvSpPr/>
          <p:nvPr/>
        </p:nvSpPr>
        <p:spPr>
          <a:xfrm>
            <a:off x="3746003" y="7786206"/>
            <a:ext cx="1575020" cy="2248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285" tIns="35642" rIns="71285" bIns="35642" rtlCol="0" anchor="ctr"/>
          <a:lstStyle/>
          <a:p>
            <a:pPr algn="ctr"/>
            <a:endParaRPr lang="fr-FR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E8BF3CD7-09B0-3B4A-82C3-2116381C2BEC}"/>
              </a:ext>
            </a:extLst>
          </p:cNvPr>
          <p:cNvSpPr txBox="1"/>
          <p:nvPr/>
        </p:nvSpPr>
        <p:spPr>
          <a:xfrm>
            <a:off x="3882924" y="7785925"/>
            <a:ext cx="1562779" cy="210480"/>
          </a:xfrm>
          <a:prstGeom prst="rect">
            <a:avLst/>
          </a:prstGeom>
          <a:noFill/>
        </p:spPr>
        <p:txBody>
          <a:bodyPr wrap="square" lIns="71285" tIns="35642" rIns="71285" bIns="35642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www.alomrane.gov.ma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9021" y="1208967"/>
            <a:ext cx="4127426" cy="12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85" tIns="35642" rIns="71285" bIns="3564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MA" altLang="fr-FR" sz="2500" b="1" dirty="0" smtClean="0">
                <a:latin typeface="MS PGothic" panose="020B0600070205080204" pitchFamily="34" charset="-128"/>
              </a:rPr>
              <a:t>بقع أرضية </a:t>
            </a:r>
            <a:r>
              <a:rPr lang="ar-MA" altLang="fr-FR" sz="2500" b="1" dirty="0" smtClean="0">
                <a:latin typeface="MS PGothic" panose="020B0600070205080204" pitchFamily="34" charset="-128"/>
              </a:rPr>
              <a:t>تجارية </a:t>
            </a:r>
            <a:r>
              <a:rPr lang="ar-MA" altLang="fr-FR" sz="2500" b="1" dirty="0" err="1" smtClean="0">
                <a:latin typeface="MS PGothic" panose="020B0600070205080204" pitchFamily="34" charset="-128"/>
              </a:rPr>
              <a:t>و</a:t>
            </a:r>
            <a:r>
              <a:rPr lang="ar-MA" altLang="fr-FR" sz="2500" b="1" dirty="0" smtClean="0">
                <a:latin typeface="MS PGothic" panose="020B0600070205080204" pitchFamily="34" charset="-128"/>
              </a:rPr>
              <a:t> سكنية</a:t>
            </a:r>
          </a:p>
          <a:p>
            <a:pPr algn="ctr" rtl="1" eaLnBrk="1" hangingPunct="1"/>
            <a:r>
              <a:rPr lang="ar-MA" altLang="fr-FR" sz="2500" b="1" dirty="0" smtClean="0">
                <a:latin typeface="MS PGothic" panose="020B0600070205080204" pitchFamily="34" charset="-128"/>
              </a:rPr>
              <a:t>بتجزئة الحنشان</a:t>
            </a:r>
            <a:endParaRPr lang="ar-MA" altLang="fr-FR" sz="2500" b="1" dirty="0" smtClean="0">
              <a:latin typeface="MS PGothic" panose="020B0600070205080204" pitchFamily="34" charset="-128"/>
            </a:endParaRPr>
          </a:p>
          <a:p>
            <a:pPr algn="ctr" rtl="1" eaLnBrk="1" hangingPunct="1"/>
            <a:r>
              <a:rPr lang="ar-MA" altLang="fr-FR" sz="2500" b="1" dirty="0" smtClean="0">
                <a:solidFill>
                  <a:srgbClr val="FF0000"/>
                </a:solidFill>
                <a:latin typeface="MS PGothic" panose="020B0600070205080204" pitchFamily="34" charset="-128"/>
              </a:rPr>
              <a:t> جماعة الحنشان - </a:t>
            </a:r>
            <a:r>
              <a:rPr lang="ar-MA" altLang="fr-FR" sz="2500" b="1" dirty="0" err="1" smtClean="0">
                <a:solidFill>
                  <a:srgbClr val="FF0000"/>
                </a:solidFill>
                <a:latin typeface="MS PGothic" panose="020B0600070205080204" pitchFamily="34" charset="-128"/>
              </a:rPr>
              <a:t>الصويرة</a:t>
            </a:r>
            <a:endParaRPr lang="fr-FR" altLang="fr-FR" sz="2200" b="1" dirty="0">
              <a:solidFill>
                <a:srgbClr val="FF0000"/>
              </a:solidFill>
            </a:endParaRPr>
          </a:p>
        </p:txBody>
      </p:sp>
      <p:sp>
        <p:nvSpPr>
          <p:cNvPr id="30" name="Text Box 270"/>
          <p:cNvSpPr txBox="1">
            <a:spLocks noChangeArrowheads="1"/>
          </p:cNvSpPr>
          <p:nvPr/>
        </p:nvSpPr>
        <p:spPr bwMode="auto">
          <a:xfrm>
            <a:off x="269692" y="2625104"/>
            <a:ext cx="1723177" cy="28742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1285" tIns="35642" rIns="71285" bIns="3564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MA" altLang="fr-FR" sz="1400" b="1" dirty="0" smtClean="0">
                <a:latin typeface="MS PGothic" panose="020B0600070205080204" pitchFamily="34" charset="-128"/>
              </a:rPr>
              <a:t>تجزئة </a:t>
            </a:r>
            <a:r>
              <a:rPr lang="ar-MA" altLang="fr-FR" sz="1400" b="1" dirty="0" smtClean="0">
                <a:latin typeface="MS PGothic" panose="020B0600070205080204" pitchFamily="34" charset="-128"/>
              </a:rPr>
              <a:t>الحنشان</a:t>
            </a:r>
          </a:p>
        </p:txBody>
      </p:sp>
      <p:grpSp>
        <p:nvGrpSpPr>
          <p:cNvPr id="35" name="Group 70"/>
          <p:cNvGrpSpPr>
            <a:grpSpLocks/>
          </p:cNvGrpSpPr>
          <p:nvPr/>
        </p:nvGrpSpPr>
        <p:grpSpPr bwMode="auto">
          <a:xfrm>
            <a:off x="1965620" y="2450279"/>
            <a:ext cx="1606455" cy="835689"/>
            <a:chOff x="592" y="1972"/>
            <a:chExt cx="1159" cy="872"/>
          </a:xfrm>
        </p:grpSpPr>
        <p:pic>
          <p:nvPicPr>
            <p:cNvPr id="36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27" t="13190" r="12660" b="9941"/>
            <a:stretch>
              <a:fillRect/>
            </a:stretch>
          </p:blipFill>
          <p:spPr bwMode="auto">
            <a:xfrm>
              <a:off x="638" y="1972"/>
              <a:ext cx="1113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72"/>
            <p:cNvSpPr txBox="1">
              <a:spLocks noChangeArrowheads="1"/>
            </p:cNvSpPr>
            <p:nvPr/>
          </p:nvSpPr>
          <p:spPr bwMode="auto">
            <a:xfrm>
              <a:off x="592" y="2614"/>
              <a:ext cx="267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altLang="fr-FR"/>
            </a:p>
          </p:txBody>
        </p:sp>
      </p:grp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896115" y="2607862"/>
            <a:ext cx="3157677" cy="108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285" tIns="35642" rIns="71285" bIns="35642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ar-MA" altLang="fr-FR" sz="600" b="1" baseline="30000" dirty="0">
              <a:solidFill>
                <a:schemeClr val="bg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x-none" sz="1600" b="1" dirty="0" smtClean="0">
                <a:solidFill>
                  <a:schemeClr val="bg1"/>
                </a:solidFill>
              </a:rPr>
              <a:t>ت</a:t>
            </a:r>
            <a:r>
              <a:rPr lang="ar-MA" sz="1600" b="1" dirty="0" smtClean="0">
                <a:solidFill>
                  <a:schemeClr val="bg1"/>
                </a:solidFill>
              </a:rPr>
              <a:t>علن </a:t>
            </a:r>
            <a:r>
              <a:rPr lang="x-none" sz="1600" b="1" dirty="0" smtClean="0">
                <a:solidFill>
                  <a:schemeClr val="bg1"/>
                </a:solidFill>
              </a:rPr>
              <a:t>‬‭ ‬العمران</a:t>
            </a:r>
            <a:r>
              <a:rPr lang="x-none" sz="1600" b="1" smtClean="0">
                <a:solidFill>
                  <a:schemeClr val="bg1"/>
                </a:solidFill>
              </a:rPr>
              <a:t>‭</a:t>
            </a:r>
            <a:r>
              <a:rPr lang="ar-MA" sz="1600" b="1" dirty="0" smtClean="0">
                <a:solidFill>
                  <a:schemeClr val="bg1"/>
                </a:solidFill>
              </a:rPr>
              <a:t> </a:t>
            </a:r>
            <a:r>
              <a:rPr lang="ar-MA" sz="1600" b="1" dirty="0" smtClean="0">
                <a:solidFill>
                  <a:schemeClr val="bg1"/>
                </a:solidFill>
              </a:rPr>
              <a:t>مراكش-أسفي أنها تضع للبيع عن طريق إيداع طلبات الترشيح بقع</a:t>
            </a:r>
          </a:p>
          <a:p>
            <a:pPr algn="r" rtl="1">
              <a:lnSpc>
                <a:spcPct val="150000"/>
              </a:lnSpc>
            </a:pPr>
            <a:r>
              <a:rPr lang="ar-MA" sz="1600" b="1" dirty="0" smtClean="0">
                <a:solidFill>
                  <a:schemeClr val="bg1"/>
                </a:solidFill>
              </a:rPr>
              <a:t> أرضية سكنية و تجارية </a:t>
            </a:r>
            <a:r>
              <a:rPr lang="ar-MA" sz="1600" b="1" dirty="0" smtClean="0">
                <a:solidFill>
                  <a:schemeClr val="bg1"/>
                </a:solidFill>
              </a:rPr>
              <a:t>بتجزئة الحنشان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ar-MA" sz="1600" b="1" dirty="0" smtClean="0">
                <a:solidFill>
                  <a:schemeClr val="bg1"/>
                </a:solidFill>
              </a:rPr>
              <a:t> بمدينة </a:t>
            </a:r>
            <a:r>
              <a:rPr lang="ar-MA" sz="1600" b="1" dirty="0" err="1" smtClean="0">
                <a:solidFill>
                  <a:schemeClr val="bg1"/>
                </a:solidFill>
              </a:rPr>
              <a:t>الصويرة</a:t>
            </a:r>
            <a:r>
              <a:rPr lang="ar-MA" sz="1600" b="1" dirty="0" smtClean="0">
                <a:solidFill>
                  <a:schemeClr val="bg1"/>
                </a:solidFill>
              </a:rPr>
              <a:t> </a:t>
            </a:r>
            <a:r>
              <a:rPr lang="ar-MA" sz="1600" b="1" dirty="0" smtClean="0">
                <a:solidFill>
                  <a:schemeClr val="bg1"/>
                </a:solidFill>
              </a:rPr>
              <a:t>كما </a:t>
            </a:r>
            <a:r>
              <a:rPr lang="ar-MA" sz="1600" b="1" dirty="0" smtClean="0">
                <a:solidFill>
                  <a:schemeClr val="bg1"/>
                </a:solidFill>
              </a:rPr>
              <a:t>هو مبين في الجدول أسفله : </a:t>
            </a:r>
          </a:p>
        </p:txBody>
      </p:sp>
      <p:graphicFrame>
        <p:nvGraphicFramePr>
          <p:cNvPr id="42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3806137"/>
              </p:ext>
            </p:extLst>
          </p:nvPr>
        </p:nvGraphicFramePr>
        <p:xfrm>
          <a:off x="3411893" y="4700611"/>
          <a:ext cx="3621940" cy="20478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52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874"/>
                <a:gridCol w="746587"/>
              </a:tblGrid>
              <a:tr h="18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2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المساحة التقريبية  </a:t>
                      </a:r>
                      <a:r>
                        <a:rPr kumimoji="0" lang="ar-MA" altLang="fr-FR" sz="12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(م²)</a:t>
                      </a:r>
                      <a:endParaRPr kumimoji="0" lang="fr-FR" altLang="fr-FR" sz="12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5207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2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النوع</a:t>
                      </a:r>
                      <a:endParaRPr kumimoji="0" lang="fr-FR" altLang="fr-FR" sz="12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التجزئة</a:t>
                      </a:r>
                      <a:endParaRPr kumimoji="0" lang="fr-FR" altLang="fr-FR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الموقع</a:t>
                      </a:r>
                      <a:endParaRPr kumimoji="0" lang="fr-FR" altLang="fr-FR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3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من </a:t>
                      </a:r>
                      <a:r>
                        <a:rPr kumimoji="0" lang="ar-MA" alt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kumimoji="0" lang="ar-MA" alt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إلى </a:t>
                      </a:r>
                      <a:r>
                        <a:rPr kumimoji="0" lang="ar-MA" alt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 </a:t>
                      </a:r>
                      <a:endParaRPr kumimoji="0" lang="ar-MA" altLang="fr-F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520700" rtl="1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altLang="fr-FR" sz="1400" b="1" dirty="0" smtClean="0">
                          <a:latin typeface="MS PGothic" panose="020B0600070205080204" pitchFamily="34" charset="-128"/>
                        </a:rPr>
                        <a:t>بقع أرضية </a:t>
                      </a:r>
                      <a:r>
                        <a:rPr lang="ar-MA" altLang="fr-FR" sz="1400" b="1" dirty="0" smtClean="0">
                          <a:latin typeface="MS PGothic" panose="020B0600070205080204" pitchFamily="34" charset="-128"/>
                        </a:rPr>
                        <a:t>من سفلي  تجارية وطابقين</a:t>
                      </a:r>
                      <a:endParaRPr kumimoji="0" lang="ar-MA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MA" altLang="fr-FR" sz="1400" b="1" dirty="0" smtClean="0">
                          <a:latin typeface="MS PGothic" panose="020B0600070205080204" pitchFamily="34" charset="-128"/>
                        </a:rPr>
                        <a:t>الحنشان</a:t>
                      </a:r>
                      <a:endParaRPr kumimoji="0" lang="ar-MA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جماعة الحنشان</a:t>
                      </a:r>
                      <a:r>
                        <a:rPr lang="ar-MA" altLang="fr-FR" sz="1400" b="1" dirty="0" smtClean="0">
                          <a:solidFill>
                            <a:srgbClr val="FF0000"/>
                          </a:solidFill>
                          <a:latin typeface="MS PGothic" panose="020B0600070205080204" pitchFamily="34" charset="-128"/>
                        </a:rPr>
                        <a:t> </a:t>
                      </a:r>
                      <a:r>
                        <a:rPr kumimoji="0" lang="ar-MA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الصويرة</a:t>
                      </a:r>
                      <a:endParaRPr kumimoji="0" lang="ar-MA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2090">
                <a:tc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من 72</a:t>
                      </a:r>
                    </a:p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alt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إلى 73</a:t>
                      </a:r>
                      <a:endParaRPr kumimoji="0" lang="ar-MA" altLang="fr-F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altLang="fr-FR" sz="1400" b="1" dirty="0" smtClean="0">
                          <a:latin typeface="MS PGothic" panose="020B0600070205080204" pitchFamily="34" charset="-128"/>
                        </a:rPr>
                        <a:t>بقع أرضية من سفلي  سكني وطابقين</a:t>
                      </a:r>
                      <a:endParaRPr kumimoji="0" lang="ar-MA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MA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FA031788-AF61-4DE9-87F8-25414CE95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8700454"/>
            <a:ext cx="7129463" cy="1519819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57058" y="8295692"/>
            <a:ext cx="6176775" cy="456701"/>
          </a:xfrm>
          <a:prstGeom prst="rect">
            <a:avLst/>
          </a:prstGeom>
          <a:noFill/>
        </p:spPr>
        <p:txBody>
          <a:bodyPr wrap="square" lIns="71285" tIns="35642" rIns="71285" bIns="35642" rtlCol="0">
            <a:spAutoFit/>
          </a:bodyPr>
          <a:lstStyle/>
          <a:p>
            <a:pPr algn="r"/>
            <a:r>
              <a:rPr lang="x-none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x-none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العمران </a:t>
            </a:r>
            <a:r>
              <a:rPr lang="ar-MA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مراكش-أسفي</a:t>
            </a:r>
          </a:p>
          <a:p>
            <a:pPr algn="r"/>
            <a:r>
              <a:rPr lang="ar-MA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الفاكس: 18 62 44 24 05 </a:t>
            </a:r>
            <a:r>
              <a:rPr lang="fr-FR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-05 24 44 78 38</a:t>
            </a:r>
            <a:r>
              <a:rPr lang="ar-MA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الهاتف: </a:t>
            </a:r>
            <a:r>
              <a:rPr lang="fr-FR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ar-MA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شارع محمد الخامس، ساحة 16 </a:t>
            </a:r>
            <a:r>
              <a:rPr lang="ar-MA" sz="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نونبر</a:t>
            </a:r>
            <a:r>
              <a:rPr lang="ar-MA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، جليز مراكش – </a:t>
            </a:r>
            <a:r>
              <a:rPr lang="fr-FR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ar-MA" sz="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MA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العمران مراكش فرع لمجموعة العمران</a:t>
            </a:r>
            <a:endParaRPr lang="x-none" sz="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Picture 17" descr="العمران مراكش اسفي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7988" y="938348"/>
            <a:ext cx="2297117" cy="13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0"/>
          <p:cNvSpPr txBox="1"/>
          <p:nvPr/>
        </p:nvSpPr>
        <p:spPr>
          <a:xfrm>
            <a:off x="61966" y="434256"/>
            <a:ext cx="6991826" cy="4534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 rtl="1">
              <a:lnSpc>
                <a:spcPct val="80000"/>
              </a:lnSpc>
            </a:pPr>
            <a:r>
              <a:rPr lang="x-none" sz="4400" b="1" baseline="30000" smtClean="0">
                <a:solidFill>
                  <a:srgbClr val="186303"/>
                </a:solidFill>
                <a:latin typeface="Century Gothic"/>
                <a:cs typeface="Century Gothic"/>
              </a:rPr>
              <a:t>إعلان</a:t>
            </a:r>
            <a:r>
              <a:rPr lang="ar-MA" sz="4400" b="1" baseline="30000" dirty="0" smtClean="0">
                <a:solidFill>
                  <a:srgbClr val="186303"/>
                </a:solidFill>
                <a:latin typeface="Century Gothic"/>
                <a:cs typeface="Century Gothic"/>
              </a:rPr>
              <a:t> عن إيداع طلبات الترشيح </a:t>
            </a:r>
            <a:r>
              <a:rPr lang="fr-FR" sz="4400" b="1" baseline="30000" dirty="0" smtClean="0">
                <a:solidFill>
                  <a:srgbClr val="186303"/>
                </a:solidFill>
                <a:latin typeface="Century Gothic"/>
                <a:cs typeface="Century Gothic"/>
              </a:rPr>
              <a:t> </a:t>
            </a:r>
            <a:r>
              <a:rPr lang="ar-MA" sz="4400" b="1" baseline="30000" dirty="0" smtClean="0">
                <a:solidFill>
                  <a:srgbClr val="186303"/>
                </a:solidFill>
                <a:latin typeface="Century Gothic"/>
                <a:cs typeface="Century Gothic"/>
              </a:rPr>
              <a:t> </a:t>
            </a:r>
            <a:endParaRPr lang="x-none" sz="4400" b="1" baseline="30000" dirty="0">
              <a:solidFill>
                <a:srgbClr val="186303"/>
              </a:solidFill>
              <a:latin typeface="Century Gothic"/>
              <a:cs typeface="Century Gothic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-400485" y="3257196"/>
            <a:ext cx="368946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400" b="1" u="sng" dirty="0" smtClean="0"/>
              <a:t>يتكون ملف الترشيح للاستفادة من</a:t>
            </a:r>
            <a:r>
              <a:rPr lang="ar-MA" sz="1400" dirty="0" smtClean="0"/>
              <a:t>:</a:t>
            </a:r>
          </a:p>
          <a:p>
            <a:pPr algn="r"/>
            <a:endParaRPr lang="ar-MA" sz="400" dirty="0" smtClean="0"/>
          </a:p>
          <a:p>
            <a:pPr algn="r"/>
            <a:r>
              <a:rPr lang="ar-MA" sz="1400" dirty="0" smtClean="0"/>
              <a:t>• نسخة من بطاقة التعريف الوطنية</a:t>
            </a:r>
          </a:p>
          <a:p>
            <a:pPr algn="r"/>
            <a:r>
              <a:rPr lang="ar-MA" sz="1400" dirty="0" smtClean="0"/>
              <a:t>• </a:t>
            </a:r>
            <a:r>
              <a:rPr lang="ar-MA" sz="14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استمارة</a:t>
            </a:r>
            <a:r>
              <a:rPr lang="ar-MA" sz="1400" dirty="0" smtClean="0"/>
              <a:t> طلب الاستفادة</a:t>
            </a:r>
          </a:p>
          <a:p>
            <a:pPr algn="r"/>
            <a:endParaRPr lang="ar-MA" sz="400" dirty="0" smtClean="0"/>
          </a:p>
          <a:p>
            <a:pPr algn="r"/>
            <a:r>
              <a:rPr lang="ar-MA" sz="1400" b="1" dirty="0" smtClean="0"/>
              <a:t>      </a:t>
            </a:r>
            <a:r>
              <a:rPr lang="ar-MA" sz="1400" b="1" u="sng" dirty="0" smtClean="0"/>
              <a:t>فترة </a:t>
            </a:r>
            <a:r>
              <a:rPr lang="ar-MA" sz="1400" b="1" u="sng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إ</a:t>
            </a:r>
            <a:r>
              <a:rPr lang="ar-MA" sz="1400" b="1" u="sng" dirty="0" smtClean="0"/>
              <a:t>يداع ملفات الترشيح</a:t>
            </a:r>
            <a:r>
              <a:rPr lang="ar-MA" sz="1400" b="1" dirty="0" smtClean="0"/>
              <a:t> :</a:t>
            </a:r>
          </a:p>
          <a:p>
            <a:pPr algn="r"/>
            <a:r>
              <a:rPr lang="ar-MA" sz="1400" dirty="0" smtClean="0"/>
              <a:t>        </a:t>
            </a:r>
            <a:r>
              <a:rPr lang="ar-MA" sz="1400" dirty="0" smtClean="0">
                <a:solidFill>
                  <a:srgbClr val="FF0000"/>
                </a:solidFill>
              </a:rPr>
              <a:t>من </a:t>
            </a:r>
            <a:r>
              <a:rPr lang="ar-MA" sz="1400" dirty="0" smtClean="0">
                <a:solidFill>
                  <a:srgbClr val="FF0000"/>
                </a:solidFill>
              </a:rPr>
              <a:t> 01 اكتوبر2020  </a:t>
            </a:r>
            <a:endParaRPr lang="ar-MA" sz="1400" dirty="0" smtClean="0">
              <a:solidFill>
                <a:srgbClr val="FF0000"/>
              </a:solidFill>
            </a:endParaRPr>
          </a:p>
          <a:p>
            <a:pPr algn="r"/>
            <a:r>
              <a:rPr lang="ar-MA" sz="1400" dirty="0" smtClean="0"/>
              <a:t>        </a:t>
            </a:r>
            <a:r>
              <a:rPr lang="ar-MA" sz="1400" dirty="0" smtClean="0">
                <a:solidFill>
                  <a:srgbClr val="FF0000"/>
                </a:solidFill>
              </a:rPr>
              <a:t>إلى </a:t>
            </a:r>
            <a:r>
              <a:rPr lang="ar-MA" sz="1400" dirty="0" smtClean="0">
                <a:solidFill>
                  <a:srgbClr val="FF0000"/>
                </a:solidFill>
              </a:rPr>
              <a:t>15 </a:t>
            </a:r>
            <a:r>
              <a:rPr lang="ar-MA" sz="1400" dirty="0" smtClean="0">
                <a:solidFill>
                  <a:srgbClr val="FF0000"/>
                </a:solidFill>
              </a:rPr>
              <a:t>اكتوبر2020</a:t>
            </a:r>
          </a:p>
          <a:p>
            <a:pPr algn="r"/>
            <a:endParaRPr lang="ar-MA" sz="400" dirty="0" smtClean="0"/>
          </a:p>
          <a:p>
            <a:pPr algn="r"/>
            <a:r>
              <a:rPr lang="ar-MA" sz="400" dirty="0" smtClean="0"/>
              <a:t> </a:t>
            </a:r>
            <a:r>
              <a:rPr lang="ar-MA" sz="1400" b="1" dirty="0" smtClean="0"/>
              <a:t>   </a:t>
            </a:r>
            <a:r>
              <a:rPr lang="ar-MA" sz="1400" b="1" dirty="0" smtClean="0"/>
              <a:t>  </a:t>
            </a:r>
            <a:r>
              <a:rPr lang="ar-MA" sz="1400" b="1" u="sng" dirty="0" smtClean="0"/>
              <a:t>عناوين سحب ووضع ملفات الترشيح</a:t>
            </a:r>
            <a:r>
              <a:rPr lang="ar-MA" sz="1400" b="1" dirty="0" smtClean="0"/>
              <a:t> :  </a:t>
            </a:r>
            <a:endParaRPr lang="ar-MA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3"/>
            <a:r>
              <a:rPr lang="ar-MA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الوكالة التجارية </a:t>
            </a:r>
            <a:r>
              <a:rPr lang="ar-MA" sz="1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الصويرة</a:t>
            </a:r>
            <a:r>
              <a:rPr lang="ar-M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/>
            <a:r>
              <a:rPr lang="ar-M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المركز التجاري بين </a:t>
            </a:r>
            <a:r>
              <a:rPr lang="ar-M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لسوارالصويرة</a:t>
            </a:r>
            <a:endParaRPr lang="ar-MA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3"/>
            <a:r>
              <a:rPr lang="fr-FR" sz="1400" dirty="0" smtClean="0"/>
              <a:t>05 </a:t>
            </a:r>
            <a:r>
              <a:rPr lang="fr-FR" sz="1400" dirty="0" smtClean="0"/>
              <a:t>24 78 51 </a:t>
            </a:r>
            <a:r>
              <a:rPr lang="fr-FR" sz="1400" dirty="0" smtClean="0"/>
              <a:t>55</a:t>
            </a:r>
            <a:r>
              <a:rPr lang="ar-M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الهاتف </a:t>
            </a:r>
            <a:endParaRPr lang="fr-FR" sz="14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ar-MA" sz="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ar-MA" sz="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MA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الوكالة التجارية الجهوية </a:t>
            </a:r>
            <a:r>
              <a:rPr lang="ar-MA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بمراكش</a:t>
            </a:r>
            <a:endParaRPr lang="ar-MA" sz="1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MA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ar-MA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ar-MA" sz="1400" dirty="0" smtClean="0">
                <a:latin typeface="Arial" pitchFamily="34" charset="0"/>
                <a:cs typeface="Arial" pitchFamily="34" charset="0"/>
              </a:rPr>
              <a:t>ساحة 16 </a:t>
            </a:r>
            <a:r>
              <a:rPr lang="ar-MA" sz="1400" dirty="0" err="1" smtClean="0">
                <a:latin typeface="Arial" pitchFamily="34" charset="0"/>
                <a:cs typeface="Arial" pitchFamily="34" charset="0"/>
              </a:rPr>
              <a:t>نونبر</a:t>
            </a:r>
            <a:r>
              <a:rPr lang="ar-MA" sz="1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ar-MA" sz="1400" dirty="0" err="1" smtClean="0">
                <a:latin typeface="Arial" pitchFamily="34" charset="0"/>
                <a:cs typeface="Arial" pitchFamily="34" charset="0"/>
              </a:rPr>
              <a:t>جليز</a:t>
            </a:r>
            <a:r>
              <a:rPr lang="ar-MA" sz="1400" dirty="0" smtClean="0">
                <a:latin typeface="Arial" pitchFamily="34" charset="0"/>
                <a:cs typeface="Arial" pitchFamily="34" charset="0"/>
              </a:rPr>
              <a:t> مراكش    </a:t>
            </a:r>
          </a:p>
          <a:p>
            <a:pPr lvl="1"/>
            <a:r>
              <a:rPr lang="ar-M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ar-M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05 </a:t>
            </a:r>
            <a:r>
              <a:rPr lang="fr-F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24 44 78 38 </a:t>
            </a:r>
            <a:r>
              <a:rPr lang="ar-M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الهاتف 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lang="ar-MA" sz="14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fr-FR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ar-MA" sz="1400" b="1" u="sng" dirty="0" smtClean="0">
                <a:latin typeface="Arial" pitchFamily="34" charset="0"/>
                <a:cs typeface="Arial" pitchFamily="34" charset="0"/>
              </a:rPr>
              <a:t>اجتماع لجنة الفرز </a:t>
            </a:r>
            <a:r>
              <a:rPr lang="ar-MA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ar-MA" sz="400" dirty="0" smtClean="0">
                <a:latin typeface="Arial" pitchFamily="34" charset="0"/>
                <a:cs typeface="Arial" pitchFamily="34" charset="0"/>
              </a:rPr>
              <a:t>  	                </a:t>
            </a:r>
          </a:p>
          <a:p>
            <a:pPr algn="ctr" rtl="1"/>
            <a:r>
              <a:rPr lang="ar-MA" sz="1400" dirty="0" smtClean="0"/>
              <a:t>                 يوم </a:t>
            </a:r>
            <a:r>
              <a:rPr lang="ar-MA" sz="1400" dirty="0" smtClean="0"/>
              <a:t>19 </a:t>
            </a:r>
            <a:r>
              <a:rPr lang="ar-MA" sz="1400" dirty="0" smtClean="0"/>
              <a:t>أكتوبر</a:t>
            </a:r>
            <a:r>
              <a:rPr lang="ar-MA" sz="1400" dirty="0" smtClean="0">
                <a:latin typeface="Arial" pitchFamily="34" charset="0"/>
                <a:cs typeface="Arial" pitchFamily="34" charset="0"/>
              </a:rPr>
              <a:t> بمقر شركة العمران</a:t>
            </a:r>
          </a:p>
          <a:p>
            <a:pPr algn="ctr" rtl="1"/>
            <a:r>
              <a:rPr lang="ar-MA" sz="1400" dirty="0" smtClean="0">
                <a:latin typeface="Arial" pitchFamily="34" charset="0"/>
                <a:cs typeface="Arial" pitchFamily="34" charset="0"/>
              </a:rPr>
              <a:t>                       مراكش-اسفي </a:t>
            </a:r>
            <a:r>
              <a:rPr lang="ar-MA" sz="1500" dirty="0" smtClean="0">
                <a:latin typeface="Arial" pitchFamily="34" charset="0"/>
                <a:cs typeface="Arial" pitchFamily="34" charset="0"/>
              </a:rPr>
              <a:t>بحضور موثق</a:t>
            </a:r>
            <a:endParaRPr lang="fr-FR" sz="1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3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Bande titre lotissement.jpg">
            <a:extLst>
              <a:ext uri="{FF2B5EF4-FFF2-40B4-BE49-F238E27FC236}">
                <a16:creationId xmlns="" xmlns:a16="http://schemas.microsoft.com/office/drawing/2014/main" id="{3350A0FC-7197-460B-8157-9925CD2F5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22"/>
          <a:stretch/>
        </p:blipFill>
        <p:spPr>
          <a:xfrm>
            <a:off x="2045458" y="729132"/>
            <a:ext cx="5084009" cy="1332024"/>
          </a:xfrm>
          <a:prstGeom prst="rect">
            <a:avLst/>
          </a:prstGeom>
        </p:spPr>
      </p:pic>
      <p:pic>
        <p:nvPicPr>
          <p:cNvPr id="26" name="Image 25" descr="Losange rouge.jpg">
            <a:extLst>
              <a:ext uri="{FF2B5EF4-FFF2-40B4-BE49-F238E27FC236}">
                <a16:creationId xmlns="" xmlns:a16="http://schemas.microsoft.com/office/drawing/2014/main" id="{4AE72ECD-15CC-45AD-B8C7-80E9B97B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55" y="2163334"/>
            <a:ext cx="5845442" cy="63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C09242A-DB5D-42F2-9345-CF0B8A5563FD}"/>
              </a:ext>
            </a:extLst>
          </p:cNvPr>
          <p:cNvSpPr/>
          <p:nvPr/>
        </p:nvSpPr>
        <p:spPr>
          <a:xfrm>
            <a:off x="-8872" y="7602594"/>
            <a:ext cx="1876249" cy="210480"/>
          </a:xfrm>
          <a:prstGeom prst="rect">
            <a:avLst/>
          </a:prstGeom>
        </p:spPr>
        <p:txBody>
          <a:bodyPr wrap="square" lIns="71285" tIns="35642" rIns="71285" bIns="35642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 Prix </a:t>
            </a:r>
            <a:r>
              <a:rPr lang="fr-FR" sz="900" b="1" dirty="0">
                <a:solidFill>
                  <a:schemeClr val="bg1"/>
                </a:solidFill>
              </a:rPr>
              <a:t>d´une communication locale</a:t>
            </a:r>
          </a:p>
        </p:txBody>
      </p:sp>
      <p:pic>
        <p:nvPicPr>
          <p:cNvPr id="31" name="Image 30" descr="Numero bleu.psd">
            <a:extLst>
              <a:ext uri="{FF2B5EF4-FFF2-40B4-BE49-F238E27FC236}">
                <a16:creationId xmlns="" xmlns:a16="http://schemas.microsoft.com/office/drawing/2014/main" id="{8FBA649B-F285-4C86-96FA-11E56E4AD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17" y="7385948"/>
            <a:ext cx="1613602" cy="33168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0CF68AA-FDC2-4478-B5AA-38E0CE5C58B0}"/>
              </a:ext>
            </a:extLst>
          </p:cNvPr>
          <p:cNvSpPr/>
          <p:nvPr/>
        </p:nvSpPr>
        <p:spPr>
          <a:xfrm>
            <a:off x="205363" y="4790481"/>
            <a:ext cx="2717540" cy="302813"/>
          </a:xfrm>
          <a:prstGeom prst="rect">
            <a:avLst/>
          </a:prstGeom>
        </p:spPr>
        <p:txBody>
          <a:bodyPr wrap="square" lIns="71285" tIns="35642" rIns="71285" bIns="35642">
            <a:spAutoFit/>
          </a:bodyPr>
          <a:lstStyle/>
          <a:p>
            <a:pPr marL="28065">
              <a:lnSpc>
                <a:spcPct val="150000"/>
              </a:lnSpc>
            </a:pPr>
            <a:r>
              <a:rPr lang="fr-FR" sz="1500" b="1" baseline="30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7A3428DC-4D71-4BD7-B0ED-5D6DDD8A38BB}"/>
              </a:ext>
            </a:extLst>
          </p:cNvPr>
          <p:cNvSpPr/>
          <p:nvPr/>
        </p:nvSpPr>
        <p:spPr>
          <a:xfrm>
            <a:off x="1775998" y="7369899"/>
            <a:ext cx="1575020" cy="2632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285" tIns="35642" rIns="71285" bIns="35642" rtlCol="0" anchor="ctr"/>
          <a:lstStyle/>
          <a:p>
            <a:pPr algn="ctr"/>
            <a:endParaRPr lang="fr-FR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="" xmlns:a16="http://schemas.microsoft.com/office/drawing/2014/main" id="{5E03F8EF-9FF5-4639-B108-616394B0DB09}"/>
              </a:ext>
            </a:extLst>
          </p:cNvPr>
          <p:cNvSpPr txBox="1"/>
          <p:nvPr/>
        </p:nvSpPr>
        <p:spPr>
          <a:xfrm>
            <a:off x="1816772" y="7383756"/>
            <a:ext cx="1689857" cy="241257"/>
          </a:xfrm>
          <a:prstGeom prst="rect">
            <a:avLst/>
          </a:prstGeom>
          <a:noFill/>
        </p:spPr>
        <p:txBody>
          <a:bodyPr wrap="square" lIns="71285" tIns="35642" rIns="71285" bIns="35642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www.alomrane.gov.ma</a:t>
            </a:r>
          </a:p>
        </p:txBody>
      </p:sp>
      <p:sp>
        <p:nvSpPr>
          <p:cNvPr id="23" name="ZoneTexte 33"/>
          <p:cNvSpPr txBox="1">
            <a:spLocks noChangeArrowheads="1"/>
          </p:cNvSpPr>
          <p:nvPr/>
        </p:nvSpPr>
        <p:spPr bwMode="auto">
          <a:xfrm>
            <a:off x="8372" y="2218932"/>
            <a:ext cx="3121758" cy="20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285" tIns="35642" rIns="71285" bIns="3564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Al Omrane Marrakech-Safi </a:t>
            </a:r>
            <a:r>
              <a:rPr lang="ar-MA" sz="1400" b="1" dirty="0" smtClean="0">
                <a:solidFill>
                  <a:schemeClr val="bg1"/>
                </a:solidFill>
              </a:rPr>
              <a:t> </a:t>
            </a:r>
            <a:endParaRPr lang="fr-FR" sz="1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met en vente par voie  de dépôt</a:t>
            </a:r>
          </a:p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de dossiers de Candidature </a:t>
            </a:r>
            <a:endParaRPr lang="fr-FR" sz="1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des </a:t>
            </a:r>
            <a:r>
              <a:rPr lang="fr-FR" sz="1400" b="1" dirty="0" smtClean="0">
                <a:solidFill>
                  <a:schemeClr val="bg1"/>
                </a:solidFill>
              </a:rPr>
              <a:t>lots de terrain </a:t>
            </a:r>
            <a:r>
              <a:rPr lang="ar-MA" sz="14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400" b="1" dirty="0" smtClean="0">
                <a:solidFill>
                  <a:schemeClr val="bg1"/>
                </a:solidFill>
              </a:rPr>
              <a:t>HABITAT</a:t>
            </a:r>
            <a:r>
              <a:rPr lang="fr-FR" altLang="fr-FR" sz="1400" b="1" dirty="0" smtClean="0">
                <a:solidFill>
                  <a:schemeClr val="bg1"/>
                </a:solidFill>
              </a:rPr>
              <a:t>S</a:t>
            </a:r>
            <a:r>
              <a:rPr lang="fr-FR" altLang="fr-FR" sz="14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400" b="1" dirty="0" smtClean="0">
                <a:solidFill>
                  <a:schemeClr val="bg1"/>
                </a:solidFill>
              </a:rPr>
              <a:t>&amp; </a:t>
            </a:r>
            <a:r>
              <a:rPr lang="fr-FR" altLang="fr-FR" sz="1400" b="1" dirty="0" smtClean="0">
                <a:solidFill>
                  <a:schemeClr val="bg1"/>
                </a:solidFill>
              </a:rPr>
              <a:t>COMMERCIALS  au lotissement </a:t>
            </a:r>
          </a:p>
          <a:p>
            <a:pPr>
              <a:lnSpc>
                <a:spcPct val="150000"/>
              </a:lnSpc>
            </a:pPr>
            <a:r>
              <a:rPr lang="fr-FR" altLang="fr-FR" sz="1400" b="1" dirty="0" smtClean="0">
                <a:solidFill>
                  <a:schemeClr val="bg1"/>
                </a:solidFill>
              </a:rPr>
              <a:t>AL HANCHANE, et ce </a:t>
            </a:r>
            <a:r>
              <a:rPr lang="fr-FR" sz="1400" b="1" dirty="0" smtClean="0">
                <a:solidFill>
                  <a:schemeClr val="bg1"/>
                </a:solidFill>
              </a:rPr>
              <a:t>comme </a:t>
            </a:r>
            <a:r>
              <a:rPr lang="fr-FR" sz="1400" b="1" dirty="0" smtClean="0">
                <a:solidFill>
                  <a:schemeClr val="bg1"/>
                </a:solidFill>
              </a:rPr>
              <a:t>suit :</a:t>
            </a:r>
          </a:p>
        </p:txBody>
      </p:sp>
      <p:pic>
        <p:nvPicPr>
          <p:cNvPr id="49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27" t="13190" r="12660" b="9941"/>
          <a:stretch>
            <a:fillRect/>
          </a:stretch>
        </p:blipFill>
        <p:spPr bwMode="auto">
          <a:xfrm>
            <a:off x="3091751" y="2328113"/>
            <a:ext cx="2165934" cy="12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70"/>
          <p:cNvSpPr txBox="1">
            <a:spLocks noChangeArrowheads="1"/>
          </p:cNvSpPr>
          <p:nvPr/>
        </p:nvSpPr>
        <p:spPr bwMode="auto">
          <a:xfrm>
            <a:off x="5004533" y="2707490"/>
            <a:ext cx="2163981" cy="2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285" tIns="35642" rIns="71285" bIns="3564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712848">
              <a:spcBef>
                <a:spcPct val="50000"/>
              </a:spcBef>
            </a:pPr>
            <a:r>
              <a:rPr lang="fr-FR" altLang="fr-FR" sz="9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LOTISSEMENT AL HANCHAN</a:t>
            </a:r>
            <a:endParaRPr lang="fr-FR" altLang="fr-FR" sz="900" b="1" dirty="0">
              <a:latin typeface="Arial" panose="020B0604020202020204" pitchFamily="34" charset="0"/>
            </a:endParaRPr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945E7C40-2C3B-40A9-9EC2-358237889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583" y="8533448"/>
            <a:ext cx="7157054" cy="1648965"/>
          </a:xfrm>
          <a:prstGeom prst="rect">
            <a:avLst/>
          </a:prstGeom>
        </p:spPr>
      </p:pic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0953" y="8129861"/>
            <a:ext cx="6213588" cy="43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85" tIns="35642" rIns="71285" bIns="3564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300" b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OMRANE </a:t>
            </a:r>
            <a:r>
              <a:rPr lang="fr-FR" altLang="fr-FR" sz="1300" b="1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Marrakech-</a:t>
            </a:r>
            <a:r>
              <a:rPr lang="fr-FR" altLang="fr-FR" sz="1300" b="1" baseline="30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safi</a:t>
            </a:r>
            <a:r>
              <a:rPr lang="fr-FR" altLang="fr-FR" sz="1300" b="1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, </a:t>
            </a:r>
          </a:p>
          <a:p>
            <a:r>
              <a:rPr lang="fr-FR" altLang="fr-FR" sz="1100" b="1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Bd Med V, place du 16 novembre-</a:t>
            </a:r>
            <a:r>
              <a:rPr lang="fr-FR" altLang="fr-FR" sz="1100" b="1" baseline="30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Guéliz</a:t>
            </a:r>
            <a:r>
              <a:rPr lang="fr-FR" altLang="fr-FR" sz="1100" b="1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-Marrakech Tél: 05 24 44 78 38 / Fax : 05 24 44 62 18</a:t>
            </a:r>
            <a:r>
              <a:rPr lang="fr-FR" altLang="fr-FR" sz="1100" b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altLang="fr-FR" sz="1100" b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1100" b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OMRANE </a:t>
            </a:r>
            <a:r>
              <a:rPr lang="fr-FR" altLang="fr-FR" sz="1100" b="1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Marrakech-</a:t>
            </a:r>
            <a:r>
              <a:rPr lang="fr-FR" altLang="fr-FR" sz="1100" b="1" baseline="30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safi</a:t>
            </a:r>
            <a:r>
              <a:rPr lang="fr-FR" altLang="fr-FR" sz="1100" b="1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est </a:t>
            </a:r>
            <a:r>
              <a:rPr lang="fr-FR" altLang="fr-FR" sz="1100" b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filiale du Groupe Al Omrane.</a:t>
            </a:r>
          </a:p>
        </p:txBody>
      </p:sp>
      <p:graphicFrame>
        <p:nvGraphicFramePr>
          <p:cNvPr id="2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6566851"/>
              </p:ext>
            </p:extLst>
          </p:nvPr>
        </p:nvGraphicFramePr>
        <p:xfrm>
          <a:off x="62630" y="4280836"/>
          <a:ext cx="3851054" cy="20342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0735"/>
                <a:gridCol w="1022631"/>
                <a:gridCol w="1093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649"/>
              </a:tblGrid>
              <a:tr h="452529"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localité</a:t>
                      </a:r>
                      <a:endParaRPr kumimoji="0" lang="fr-FR" altLang="fr-F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Lotissement</a:t>
                      </a:r>
                      <a:endParaRPr kumimoji="0" lang="fr-FR" altLang="fr-F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 de produit</a:t>
                      </a:r>
                      <a:endParaRPr kumimoji="0" lang="fr-FR" altLang="fr-F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Superficie à proximité</a:t>
                      </a:r>
                    </a:p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fr-FR" altLang="fr-FR" sz="10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fr-FR" altLang="fr-FR" sz="1000" b="1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465">
                <a:tc rowSpan="2"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ESSAOUIRA</a:t>
                      </a:r>
                      <a:endParaRPr kumimoji="0" lang="ar-MA" altLang="fr-F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HANCHANE</a:t>
                      </a:r>
                      <a:endParaRPr kumimoji="0" lang="ar-MA" altLang="fr-F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520700" rtl="1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 DE TERRAIN R+2 A RDC COMMERCIAL</a:t>
                      </a:r>
                      <a:endParaRPr kumimoji="0" lang="fr-FR" altLang="fr-F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kumimoji="0" lang="fr-FR" altLang="fr-F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kumimoji="0" lang="fr-FR" altLang="fr-FR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à </a:t>
                      </a:r>
                      <a:r>
                        <a:rPr kumimoji="0" lang="fr-FR" altLang="fr-F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ar-MA" altLang="fr-F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LOTS DE TERRAIN </a:t>
                      </a:r>
                      <a:r>
                        <a:rPr lang="fr-FR" alt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R+2 A RDC </a:t>
                      </a:r>
                      <a:r>
                        <a:rPr lang="fr-FR" altLang="fr-FR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HABITAT</a:t>
                      </a:r>
                    </a:p>
                  </a:txBody>
                  <a:tcPr marL="86201" marR="86201" marT="33932" marB="33932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72</a:t>
                      </a:r>
                    </a:p>
                    <a:p>
                      <a:pPr marL="0" marR="0" lvl="0" indent="0" algn="ctr" defTabSz="520700" rtl="1" eaLnBrk="0" fontAlgn="base" latinLnBrk="0" hangingPunct="0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à 73</a:t>
                      </a:r>
                      <a:endParaRPr kumimoji="0" lang="ar-MA" altLang="fr-F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1" marR="86201" marT="33932" marB="33932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8" name="Picture 15" descr="Al Omrane Marrakech Saf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009" y="729132"/>
            <a:ext cx="1866897" cy="128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187388" y="593437"/>
            <a:ext cx="4877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20700" rtl="1" eaLnBrk="0" fontAlgn="base" hangingPunct="0">
              <a:spcBef>
                <a:spcPts val="600"/>
              </a:spcBef>
              <a:spcAft>
                <a:spcPts val="600"/>
              </a:spcAft>
            </a:pPr>
            <a:endParaRPr lang="fr-FR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20700" rtl="1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LOTISSEMENT AL HANCHANE</a:t>
            </a:r>
          </a:p>
          <a:p>
            <a:pPr lvl="0" algn="ctr" defTabSz="520700" rtl="1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LOTS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TERRAIN «HABITAT &amp; COMMERCIAL »</a:t>
            </a:r>
            <a:endParaRPr lang="fr-FR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20700" rtl="1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alt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COMMUNE AL HANCHANE - </a:t>
            </a:r>
            <a:r>
              <a:rPr lang="fr-FR" alt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ESSAOUIRA</a:t>
            </a:r>
            <a:endParaRPr lang="fr-FR" alt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20700" rtl="1" eaLnBrk="0" fontAlgn="base" hangingPunct="0">
              <a:spcBef>
                <a:spcPts val="600"/>
              </a:spcBef>
              <a:spcAft>
                <a:spcPts val="600"/>
              </a:spcAft>
            </a:pPr>
            <a:endParaRPr lang="fr-FR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43138" y="3753237"/>
            <a:ext cx="38982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u="sng" dirty="0" smtClean="0"/>
              <a:t>Le dossier de candidature se compose de</a:t>
            </a:r>
            <a:r>
              <a:rPr lang="fr-FR" sz="1100" b="1" dirty="0" smtClean="0"/>
              <a:t> :</a:t>
            </a:r>
          </a:p>
          <a:p>
            <a:endParaRPr lang="fr-FR" sz="400" b="1" dirty="0" smtClean="0"/>
          </a:p>
          <a:p>
            <a:r>
              <a:rPr lang="fr-FR" sz="1100" dirty="0" smtClean="0"/>
              <a:t>   •Photocopie de la C.I.N du candidat </a:t>
            </a:r>
          </a:p>
          <a:p>
            <a:r>
              <a:rPr lang="fr-FR" sz="1100" dirty="0" smtClean="0"/>
              <a:t>      •Formulaire d’acquisition</a:t>
            </a:r>
          </a:p>
          <a:p>
            <a:endParaRPr lang="fr-FR" sz="400" b="1" dirty="0" smtClean="0"/>
          </a:p>
          <a:p>
            <a:r>
              <a:rPr lang="fr-FR" sz="1100" b="1" dirty="0" smtClean="0"/>
              <a:t>          </a:t>
            </a:r>
            <a:r>
              <a:rPr lang="ar-MA" sz="1100" b="1" u="sng" dirty="0" smtClean="0"/>
              <a:t> </a:t>
            </a:r>
            <a:r>
              <a:rPr lang="fr-FR" sz="1100" b="1" u="sng" dirty="0" smtClean="0"/>
              <a:t> délai de dépôt des dossiers</a:t>
            </a:r>
            <a:r>
              <a:rPr lang="fr-FR" sz="1100" b="1" dirty="0" smtClean="0"/>
              <a:t> :</a:t>
            </a:r>
          </a:p>
          <a:p>
            <a:r>
              <a:rPr lang="fr-FR" sz="1100" b="1" dirty="0" smtClean="0">
                <a:solidFill>
                  <a:srgbClr val="FF0000"/>
                </a:solidFill>
              </a:rPr>
              <a:t>              </a:t>
            </a:r>
            <a:r>
              <a:rPr lang="en-US" sz="1100" b="1" dirty="0" smtClean="0">
                <a:solidFill>
                  <a:srgbClr val="FF0000"/>
                </a:solidFill>
              </a:rPr>
              <a:t>DU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smtClean="0">
                <a:solidFill>
                  <a:srgbClr val="FF0000"/>
                </a:solidFill>
              </a:rPr>
              <a:t>01 Octobre  2020 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r>
              <a:rPr lang="fr-FR" sz="1100" b="1" dirty="0" smtClean="0">
                <a:solidFill>
                  <a:srgbClr val="FF0000"/>
                </a:solidFill>
              </a:rPr>
              <a:t>               AU </a:t>
            </a:r>
            <a:r>
              <a:rPr lang="fr-FR" sz="1100" b="1" dirty="0" smtClean="0">
                <a:solidFill>
                  <a:srgbClr val="FF0000"/>
                </a:solidFill>
              </a:rPr>
              <a:t>15 </a:t>
            </a:r>
            <a:r>
              <a:rPr lang="fr-FR" sz="1100" b="1" dirty="0" smtClean="0">
                <a:solidFill>
                  <a:srgbClr val="FF0000"/>
                </a:solidFill>
              </a:rPr>
              <a:t>octobre </a:t>
            </a:r>
            <a:r>
              <a:rPr lang="fr-FR" sz="1100" b="1" dirty="0" smtClean="0">
                <a:solidFill>
                  <a:srgbClr val="FF0000"/>
                </a:solidFill>
              </a:rPr>
              <a:t>2020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r>
              <a:rPr lang="fr-FR" sz="400" b="1" u="sng" dirty="0" smtClean="0"/>
              <a:t> </a:t>
            </a:r>
          </a:p>
          <a:p>
            <a:r>
              <a:rPr lang="fr-FR" sz="400" b="1" dirty="0" smtClean="0"/>
              <a:t> </a:t>
            </a:r>
            <a:r>
              <a:rPr lang="fr-FR" sz="1100" b="1" dirty="0" smtClean="0"/>
              <a:t>             </a:t>
            </a:r>
            <a:r>
              <a:rPr lang="fr-FR" sz="1100" b="1" u="sng" dirty="0" smtClean="0"/>
              <a:t>Lieu de retrait et de dépôt des dossiers </a:t>
            </a:r>
            <a:r>
              <a:rPr lang="fr-FR" sz="1100" b="1" dirty="0" smtClean="0"/>
              <a:t>: </a:t>
            </a:r>
          </a:p>
          <a:p>
            <a:pPr lvl="1"/>
            <a:r>
              <a:rPr lang="fr-FR" sz="1100" b="1" dirty="0" smtClean="0">
                <a:solidFill>
                  <a:srgbClr val="FF0000"/>
                </a:solidFill>
              </a:rPr>
              <a:t>             </a:t>
            </a:r>
            <a:r>
              <a:rPr lang="fr-FR" sz="1100" b="1" dirty="0" smtClean="0">
                <a:solidFill>
                  <a:srgbClr val="FF0000"/>
                </a:solidFill>
              </a:rPr>
              <a:t>*Agence Commerciale Essaouira </a:t>
            </a:r>
            <a:endParaRPr lang="ar-MA" sz="1100" b="1" dirty="0" smtClean="0">
              <a:solidFill>
                <a:srgbClr val="FF0000"/>
              </a:solidFill>
            </a:endParaRPr>
          </a:p>
          <a:p>
            <a:pPr algn="ctr"/>
            <a:r>
              <a:rPr lang="ar-MA" sz="1100" dirty="0" smtClean="0"/>
              <a:t>  </a:t>
            </a:r>
            <a:r>
              <a:rPr lang="fr-FR" sz="1100" dirty="0" smtClean="0"/>
              <a:t>Centre Commercial-Bin Al </a:t>
            </a:r>
            <a:r>
              <a:rPr lang="fr-FR" sz="1100" dirty="0" err="1" smtClean="0"/>
              <a:t>Aswar</a:t>
            </a:r>
            <a:r>
              <a:rPr lang="fr-FR" sz="1100" dirty="0" smtClean="0"/>
              <a:t> Essaouira </a:t>
            </a:r>
            <a:endParaRPr lang="ar-MA" sz="1100" dirty="0" smtClean="0"/>
          </a:p>
          <a:p>
            <a:pPr algn="ctr"/>
            <a:r>
              <a:rPr lang="fr-FR" sz="1100" b="1" u="sng" dirty="0" smtClean="0"/>
              <a:t>Tél</a:t>
            </a:r>
            <a:r>
              <a:rPr lang="fr-FR" sz="1100" dirty="0" smtClean="0"/>
              <a:t>. 05 24 78 51 55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* l’Agence </a:t>
            </a:r>
            <a:r>
              <a:rPr lang="fr-FR" sz="1100" b="1" dirty="0" smtClean="0">
                <a:solidFill>
                  <a:srgbClr val="FF0000"/>
                </a:solidFill>
              </a:rPr>
              <a:t>Commerciale Régionale de 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Marrakech 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pPr lvl="1"/>
            <a:r>
              <a:rPr lang="fr-FR" sz="1100" dirty="0" smtClean="0"/>
              <a:t>                      Sise au siège de la Société </a:t>
            </a:r>
          </a:p>
          <a:p>
            <a:pPr lvl="1"/>
            <a:r>
              <a:rPr lang="fr-FR" sz="1100" dirty="0" smtClean="0"/>
              <a:t>                         Place du 16 Novembre - </a:t>
            </a:r>
            <a:r>
              <a:rPr lang="fr-FR" sz="1100" dirty="0" err="1" smtClean="0"/>
              <a:t>Guéliz</a:t>
            </a:r>
            <a:r>
              <a:rPr lang="fr-FR" sz="1100" dirty="0" smtClean="0"/>
              <a:t> </a:t>
            </a:r>
          </a:p>
          <a:p>
            <a:pPr lvl="1"/>
            <a:r>
              <a:rPr lang="fr-FR" sz="1100" dirty="0" smtClean="0"/>
              <a:t>                            Marrakech. </a:t>
            </a:r>
            <a:r>
              <a:rPr lang="fr-FR" sz="1100" b="1" u="sng" dirty="0" smtClean="0"/>
              <a:t>Tél</a:t>
            </a:r>
            <a:r>
              <a:rPr lang="fr-FR" sz="1100" dirty="0" smtClean="0"/>
              <a:t>. : 05 24 44 78 </a:t>
            </a:r>
            <a:r>
              <a:rPr lang="fr-FR" sz="1100" dirty="0" smtClean="0"/>
              <a:t>38</a:t>
            </a:r>
            <a:endParaRPr lang="ar-MA" sz="1100" dirty="0" smtClean="0"/>
          </a:p>
          <a:p>
            <a:r>
              <a:rPr lang="fr-FR" sz="400" b="1" dirty="0" smtClean="0"/>
              <a:t>      </a:t>
            </a:r>
            <a:endParaRPr lang="fr-FR" sz="1100" dirty="0" smtClean="0"/>
          </a:p>
          <a:p>
            <a:r>
              <a:rPr lang="fr-FR" sz="400" dirty="0" smtClean="0"/>
              <a:t>   </a:t>
            </a:r>
          </a:p>
          <a:p>
            <a:r>
              <a:rPr lang="fr-FR" sz="1100" b="1" dirty="0" smtClean="0"/>
              <a:t>                              La commission de sélection des dossiers  </a:t>
            </a:r>
          </a:p>
          <a:p>
            <a:endParaRPr lang="fr-FR" sz="200" b="1" dirty="0" smtClean="0"/>
          </a:p>
          <a:p>
            <a:r>
              <a:rPr lang="fr-FR" sz="1100" dirty="0" smtClean="0"/>
              <a:t>                                   le </a:t>
            </a:r>
            <a:r>
              <a:rPr lang="fr-FR" sz="1100" dirty="0" smtClean="0"/>
              <a:t>19 </a:t>
            </a:r>
            <a:r>
              <a:rPr lang="fr-FR" sz="1100" dirty="0" smtClean="0"/>
              <a:t>Octobre 2020  sera tenue au siège</a:t>
            </a:r>
          </a:p>
          <a:p>
            <a:r>
              <a:rPr lang="fr-FR" sz="1100" dirty="0"/>
              <a:t> </a:t>
            </a:r>
            <a:r>
              <a:rPr lang="fr-FR" sz="1100" dirty="0" smtClean="0"/>
              <a:t>                                     de la société en présence d’un notaire</a:t>
            </a:r>
            <a:r>
              <a:rPr lang="fr-FR" sz="1200" dirty="0" smtClean="0"/>
              <a:t>.  </a:t>
            </a:r>
            <a:endParaRPr lang="fr-FR" sz="1200" dirty="0"/>
          </a:p>
        </p:txBody>
      </p:sp>
      <p:sp>
        <p:nvSpPr>
          <p:cNvPr id="32" name="Rectangle 31"/>
          <p:cNvSpPr/>
          <p:nvPr/>
        </p:nvSpPr>
        <p:spPr>
          <a:xfrm>
            <a:off x="42862" y="6208286"/>
            <a:ext cx="3562350" cy="1028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Les personnes intéressées sont priées de retirer les formulaires d’acquisition des Agences Commerciales citées ci-contre.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39192" y="193327"/>
            <a:ext cx="7574533" cy="40011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2000" b="1" dirty="0" smtClean="0">
                <a:solidFill>
                  <a:srgbClr val="005024"/>
                </a:solidFill>
                <a:latin typeface="Century Gothic"/>
                <a:cs typeface="Century Gothic"/>
              </a:rPr>
              <a:t>AVIS DE DEPOT DES DEMANDES DE CANDIDATURE</a:t>
            </a:r>
          </a:p>
        </p:txBody>
      </p:sp>
    </p:spTree>
    <p:extLst>
      <p:ext uri="{BB962C8B-B14F-4D97-AF65-F5344CB8AC3E}">
        <p14:creationId xmlns:p14="http://schemas.microsoft.com/office/powerpoint/2010/main" xmlns="" val="3780505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8277</TotalTime>
  <Words>544</Words>
  <Application>Microsoft Office PowerPoint</Application>
  <PresentationFormat>Personnalisé</PresentationFormat>
  <Paragraphs>117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Maa Nyna</dc:creator>
  <cp:lastModifiedBy>01730173</cp:lastModifiedBy>
  <cp:revision>521</cp:revision>
  <cp:lastPrinted>2020-09-16T10:06:01Z</cp:lastPrinted>
  <dcterms:created xsi:type="dcterms:W3CDTF">2014-05-12T10:25:50Z</dcterms:created>
  <dcterms:modified xsi:type="dcterms:W3CDTF">2020-09-29T11:42:33Z</dcterms:modified>
</cp:coreProperties>
</file>