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</p:sldIdLst>
  <p:sldSz cx="7562850" cy="10688638"/>
  <p:notesSz cx="6797675" cy="9928225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  <a:srgbClr val="AEC87A"/>
    <a:srgbClr val="92B54B"/>
    <a:srgbClr val="1D8740"/>
    <a:srgbClr val="981C8B"/>
    <a:srgbClr val="3B954C"/>
    <a:srgbClr val="89D36F"/>
    <a:srgbClr val="3F2C52"/>
    <a:srgbClr val="2C1F39"/>
    <a:srgbClr val="FCF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434" y="198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6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1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6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6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7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6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0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3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3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4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7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3E4-7BB2-8E41-AC68-D965B606CA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9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Visuel lotisse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" y="3545697"/>
            <a:ext cx="4794974" cy="1823745"/>
          </a:xfrm>
          <a:prstGeom prst="rect">
            <a:avLst/>
          </a:prstGeom>
          <a:scene3d>
            <a:camera prst="orthographicFront">
              <a:rot lat="10800000" lon="0" rev="10800000"/>
            </a:camera>
            <a:lightRig rig="threePt" dir="t"/>
          </a:scene3d>
        </p:spPr>
      </p:pic>
      <p:sp>
        <p:nvSpPr>
          <p:cNvPr id="9" name="ZoneTexte 8"/>
          <p:cNvSpPr txBox="1"/>
          <p:nvPr/>
        </p:nvSpPr>
        <p:spPr>
          <a:xfrm>
            <a:off x="3348838" y="9638227"/>
            <a:ext cx="1967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Prix </a:t>
            </a:r>
            <a:r>
              <a:rPr lang="fr-FR" sz="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d´une communication </a:t>
            </a: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locale</a:t>
            </a:r>
          </a:p>
        </p:txBody>
      </p:sp>
      <p:pic>
        <p:nvPicPr>
          <p:cNvPr id="10" name="Image 9" descr="Site Al omra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70" y="9640436"/>
            <a:ext cx="1526534" cy="536774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0" y="542274"/>
            <a:ext cx="756285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80000"/>
              </a:lnSpc>
            </a:pPr>
            <a:r>
              <a:rPr lang="ar-MA" sz="3600" b="1" baseline="30000" dirty="0" smtClean="0">
                <a:solidFill>
                  <a:srgbClr val="186303"/>
                </a:solidFill>
                <a:latin typeface="Century Gothic"/>
                <a:cs typeface="Century Gothic"/>
              </a:rPr>
              <a:t>إعلان عن بيع عن طريق الشباك المفتوح</a:t>
            </a:r>
            <a:endParaRPr lang="x-none" sz="3600" b="1" baseline="30000" dirty="0">
              <a:solidFill>
                <a:srgbClr val="186303"/>
              </a:solidFill>
              <a:latin typeface="Century Gothic"/>
              <a:cs typeface="Century Gothic"/>
            </a:endParaRPr>
          </a:p>
        </p:txBody>
      </p:sp>
      <p:pic>
        <p:nvPicPr>
          <p:cNvPr id="16" name="Image 15" descr="Bande titre lotissemen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7512"/>
            <a:ext cx="4965700" cy="1943100"/>
          </a:xfrm>
          <a:prstGeom prst="rect">
            <a:avLst/>
          </a:prstGeom>
        </p:spPr>
      </p:pic>
      <p:pic>
        <p:nvPicPr>
          <p:cNvPr id="19" name="Image 18" descr="Logo al omrane V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311" y="990760"/>
            <a:ext cx="2451539" cy="2141859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2060709" y="9966999"/>
            <a:ext cx="533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شركة </a:t>
            </a:r>
            <a:r>
              <a:rPr lang="x-none" sz="120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العمران </a:t>
            </a:r>
            <a:r>
              <a:rPr lang="ar-MA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مراكش</a:t>
            </a:r>
          </a:p>
          <a:p>
            <a:pPr algn="r"/>
            <a:r>
              <a:rPr lang="ar-MA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شارع محمد الخامس، ساحة 16 نونبر، جليز مراكش – الهاتف: 38 78 44 24 05 </a:t>
            </a:r>
          </a:p>
          <a:p>
            <a:pPr algn="r"/>
            <a:r>
              <a:rPr lang="ar-MA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الفاكس: 18 62 44 24 05  - العمران مراكش فرع لمجموعة العمران</a:t>
            </a:r>
            <a:endParaRPr lang="x-none" sz="1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231437" y="1423411"/>
            <a:ext cx="4702363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endParaRPr lang="ar-MA" sz="200" dirty="0" smtClean="0">
              <a:latin typeface="Cooper Black" panose="0208090404030B020404" pitchFamily="18" charset="0"/>
            </a:endParaRPr>
          </a:p>
          <a:p>
            <a:pPr rtl="1"/>
            <a:r>
              <a:rPr lang="ar-MA" sz="1700" b="1" dirty="0" err="1" smtClean="0">
                <a:latin typeface="Cooper Black" panose="0208090404030B020404" pitchFamily="18" charset="0"/>
              </a:rPr>
              <a:t>تجزئات</a:t>
            </a:r>
            <a:r>
              <a:rPr lang="ar-MA" sz="1700" b="1" dirty="0" smtClean="0">
                <a:latin typeface="Cooper Black" panose="0208090404030B020404" pitchFamily="18" charset="0"/>
              </a:rPr>
              <a:t> عين سليم ، رياض </a:t>
            </a:r>
            <a:r>
              <a:rPr lang="ar-MA" sz="1700" b="1" dirty="0" err="1" smtClean="0">
                <a:latin typeface="Cooper Black" panose="0208090404030B020404" pitchFamily="18" charset="0"/>
              </a:rPr>
              <a:t>أوريكا</a:t>
            </a:r>
            <a:r>
              <a:rPr lang="fr-FR" sz="1700" b="1" dirty="0" smtClean="0">
                <a:latin typeface="Cooper Black" panose="0208090404030B020404" pitchFamily="18" charset="0"/>
              </a:rPr>
              <a:t> </a:t>
            </a:r>
            <a:r>
              <a:rPr lang="ar-MA" sz="1700" b="1" dirty="0">
                <a:latin typeface="Cooper Black" panose="0208090404030B020404" pitchFamily="18" charset="0"/>
              </a:rPr>
              <a:t>، </a:t>
            </a:r>
            <a:r>
              <a:rPr lang="ar-MA" sz="1700" b="1" dirty="0" smtClean="0">
                <a:latin typeface="Cooper Black" panose="0208090404030B020404" pitchFamily="18" charset="0"/>
              </a:rPr>
              <a:t>الوئام  و الريحان</a:t>
            </a:r>
          </a:p>
          <a:p>
            <a:pPr rtl="1">
              <a:buFont typeface="Wingdings" pitchFamily="2" charset="2"/>
              <a:buChar char="§"/>
            </a:pPr>
            <a:r>
              <a:rPr lang="ar-MA" sz="1200" b="1" dirty="0" smtClean="0">
                <a:latin typeface="Cooper Black" panose="0208090404030B020404" pitchFamily="18" charset="0"/>
              </a:rPr>
              <a:t>بقع تجارية من سفلي وطابقين</a:t>
            </a:r>
          </a:p>
          <a:p>
            <a:pPr rtl="1">
              <a:buFont typeface="Wingdings" pitchFamily="2" charset="2"/>
              <a:buChar char="§"/>
            </a:pPr>
            <a:r>
              <a:rPr lang="ar-MA" sz="1200" b="1" dirty="0" smtClean="0">
                <a:latin typeface="Cooper Black" panose="0208090404030B020404" pitchFamily="18" charset="0"/>
              </a:rPr>
              <a:t>بقع سكنية من سفلي وطابقين</a:t>
            </a:r>
          </a:p>
          <a:p>
            <a:pPr rtl="1">
              <a:buFont typeface="Wingdings" pitchFamily="2" charset="2"/>
              <a:buChar char="§"/>
            </a:pPr>
            <a:r>
              <a:rPr lang="ar-MA" sz="1200" b="1" dirty="0" smtClean="0">
                <a:latin typeface="Cooper Black" panose="0208090404030B020404" pitchFamily="18" charset="0"/>
              </a:rPr>
              <a:t>بقع لبناء محلات تجارية</a:t>
            </a:r>
          </a:p>
          <a:p>
            <a:pPr rtl="1">
              <a:buFont typeface="Wingdings" pitchFamily="2" charset="2"/>
              <a:buChar char="§"/>
            </a:pPr>
            <a:r>
              <a:rPr lang="ar-MA" sz="1200" b="1" dirty="0" smtClean="0">
                <a:latin typeface="Cooper Black" panose="0208090404030B020404" pitchFamily="18" charset="0"/>
              </a:rPr>
              <a:t>بقع لبناء فيلات</a:t>
            </a:r>
          </a:p>
          <a:p>
            <a:pPr rtl="1"/>
            <a:endParaRPr lang="ar-MA" sz="200" dirty="0" smtClean="0">
              <a:latin typeface="Cooper Black" panose="0208090404030B020404" pitchFamily="18" charset="0"/>
            </a:endParaRPr>
          </a:p>
          <a:p>
            <a:pPr rtl="1"/>
            <a:endParaRPr lang="ar-MA" sz="200" dirty="0" smtClean="0">
              <a:latin typeface="Cooper Black" panose="0208090404030B020404" pitchFamily="18" charset="0"/>
            </a:endParaRPr>
          </a:p>
          <a:p>
            <a:pPr rtl="1"/>
            <a:r>
              <a:rPr lang="ar-MA" sz="1600" b="1" dirty="0" smtClean="0">
                <a:latin typeface="Cooper Black" panose="0208090404030B020404" pitchFamily="18" charset="0"/>
              </a:rPr>
              <a:t>بمراكش</a:t>
            </a:r>
          </a:p>
        </p:txBody>
      </p:sp>
      <p:sp>
        <p:nvSpPr>
          <p:cNvPr id="23" name="Sous-titre 2"/>
          <p:cNvSpPr txBox="1">
            <a:spLocks/>
          </p:cNvSpPr>
          <p:nvPr/>
        </p:nvSpPr>
        <p:spPr bwMode="auto">
          <a:xfrm>
            <a:off x="3317361" y="7659298"/>
            <a:ext cx="3948051" cy="10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MA" sz="1900" b="1" baseline="30000" dirty="0" smtClean="0">
                <a:solidFill>
                  <a:schemeClr val="bg1"/>
                </a:solidFill>
              </a:rPr>
              <a:t>فعلى الأشخاص الراغبين في الاقتناء ، الاتصال بالمندوبين التجاريين للوكالة التجارية </a:t>
            </a:r>
            <a:r>
              <a:rPr lang="ar-MA" sz="1900" b="1" baseline="30000" dirty="0" err="1" smtClean="0">
                <a:solidFill>
                  <a:schemeClr val="bg1"/>
                </a:solidFill>
              </a:rPr>
              <a:t>الجهوية</a:t>
            </a:r>
            <a:r>
              <a:rPr lang="ar-MA" sz="1900" b="1" baseline="30000" dirty="0" smtClean="0">
                <a:solidFill>
                  <a:schemeClr val="bg1"/>
                </a:solidFill>
              </a:rPr>
              <a:t> الـعمران مراكش أو الوكالة التجارية </a:t>
            </a:r>
            <a:r>
              <a:rPr lang="ar-MA" sz="1900" b="1" baseline="30000" dirty="0" err="1" smtClean="0">
                <a:solidFill>
                  <a:schemeClr val="bg1"/>
                </a:solidFill>
              </a:rPr>
              <a:t>بشيشاوة</a:t>
            </a:r>
            <a:r>
              <a:rPr lang="ar-MA" sz="1900" b="1" baseline="30000" dirty="0" smtClean="0">
                <a:solidFill>
                  <a:schemeClr val="bg1"/>
                </a:solidFill>
              </a:rPr>
              <a:t> بالعنوانين المذكورين في الجدول أعلاه.</a:t>
            </a:r>
            <a:endParaRPr lang="fr-FR" sz="1900" b="1" baseline="30000" dirty="0" smtClean="0">
              <a:solidFill>
                <a:schemeClr val="bg1"/>
              </a:solidFill>
            </a:endParaRPr>
          </a:p>
        </p:txBody>
      </p:sp>
      <p:sp>
        <p:nvSpPr>
          <p:cNvPr id="25" name="Forme libre 24"/>
          <p:cNvSpPr/>
          <p:nvPr/>
        </p:nvSpPr>
        <p:spPr>
          <a:xfrm>
            <a:off x="1509823" y="3535064"/>
            <a:ext cx="6053998" cy="7163329"/>
          </a:xfrm>
          <a:custGeom>
            <a:avLst/>
            <a:gdLst>
              <a:gd name="connsiteX0" fmla="*/ 3657600 w 6400800"/>
              <a:gd name="connsiteY0" fmla="*/ 0 h 7552266"/>
              <a:gd name="connsiteX1" fmla="*/ 6366933 w 6400800"/>
              <a:gd name="connsiteY1" fmla="*/ 0 h 7552266"/>
              <a:gd name="connsiteX2" fmla="*/ 6400800 w 6400800"/>
              <a:gd name="connsiteY2" fmla="*/ 7552266 h 7552266"/>
              <a:gd name="connsiteX3" fmla="*/ 0 w 6400800"/>
              <a:gd name="connsiteY3" fmla="*/ 7535333 h 7552266"/>
              <a:gd name="connsiteX4" fmla="*/ 33867 w 6400800"/>
              <a:gd name="connsiteY4" fmla="*/ 7366000 h 7552266"/>
              <a:gd name="connsiteX5" fmla="*/ 3657600 w 6400800"/>
              <a:gd name="connsiteY5" fmla="*/ 0 h 755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0800" h="7552266">
                <a:moveTo>
                  <a:pt x="3657600" y="0"/>
                </a:moveTo>
                <a:lnTo>
                  <a:pt x="6366933" y="0"/>
                </a:lnTo>
                <a:lnTo>
                  <a:pt x="6400800" y="7552266"/>
                </a:lnTo>
                <a:lnTo>
                  <a:pt x="0" y="7535333"/>
                </a:lnTo>
                <a:lnTo>
                  <a:pt x="33867" y="7366000"/>
                </a:lnTo>
                <a:lnTo>
                  <a:pt x="3657600" y="0"/>
                </a:lnTo>
                <a:close/>
              </a:path>
            </a:pathLst>
          </a:custGeom>
          <a:solidFill>
            <a:srgbClr val="E60000"/>
          </a:solidFill>
          <a:ln>
            <a:solidFill>
              <a:srgbClr val="E6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Sous-titre 2"/>
          <p:cNvSpPr>
            <a:spLocks/>
          </p:cNvSpPr>
          <p:nvPr/>
        </p:nvSpPr>
        <p:spPr bwMode="auto">
          <a:xfrm>
            <a:off x="4189229" y="4465673"/>
            <a:ext cx="3139982" cy="110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>
              <a:lnSpc>
                <a:spcPct val="150000"/>
              </a:lnSpc>
              <a:buFont typeface="Arial" charset="0"/>
              <a:buNone/>
            </a:pPr>
            <a:r>
              <a:rPr lang="ar-SA" sz="2000" b="1" baseline="30000" dirty="0">
                <a:solidFill>
                  <a:schemeClr val="bg1"/>
                </a:solidFill>
              </a:rPr>
              <a:t>تعلن‭ ‬شركة‭ ‬العمران‭ ‬</a:t>
            </a:r>
            <a:r>
              <a:rPr lang="ar-MA" sz="2000" b="1" baseline="30000" dirty="0" smtClean="0">
                <a:solidFill>
                  <a:schemeClr val="bg1"/>
                </a:solidFill>
              </a:rPr>
              <a:t>مراكش ، أنها تضع للبيــع، </a:t>
            </a:r>
          </a:p>
          <a:p>
            <a:pPr algn="r" rtl="1">
              <a:lnSpc>
                <a:spcPct val="150000"/>
              </a:lnSpc>
              <a:buFont typeface="Arial" charset="0"/>
              <a:buNone/>
            </a:pPr>
            <a:r>
              <a:rPr lang="ar-MA" sz="2000" b="1" baseline="30000" dirty="0" smtClean="0">
                <a:solidFill>
                  <a:schemeClr val="bg1"/>
                </a:solidFill>
              </a:rPr>
              <a:t>عن طريق الشباك المفتوح</a:t>
            </a:r>
            <a:r>
              <a:rPr lang="fr-FR" sz="2000" b="1" baseline="30000" dirty="0" smtClean="0">
                <a:solidFill>
                  <a:schemeClr val="bg1"/>
                </a:solidFill>
              </a:rPr>
              <a:t> </a:t>
            </a:r>
            <a:r>
              <a:rPr lang="ar-MA" sz="2000" b="1" baseline="30000" dirty="0" smtClean="0">
                <a:solidFill>
                  <a:schemeClr val="bg1"/>
                </a:solidFill>
              </a:rPr>
              <a:t>،</a:t>
            </a:r>
            <a:r>
              <a:rPr lang="fr-FR" sz="2000" b="1" baseline="30000" dirty="0" smtClean="0">
                <a:solidFill>
                  <a:schemeClr val="bg1"/>
                </a:solidFill>
              </a:rPr>
              <a:t> </a:t>
            </a:r>
            <a:r>
              <a:rPr lang="ar-MA" sz="2000" b="1" baseline="30000" dirty="0" smtClean="0">
                <a:solidFill>
                  <a:schemeClr val="bg1"/>
                </a:solidFill>
              </a:rPr>
              <a:t>بقعا أرضية مختلفة بمراكش </a:t>
            </a:r>
            <a:r>
              <a:rPr lang="ar-MA" sz="2000" b="1" baseline="30000" dirty="0" err="1" smtClean="0">
                <a:solidFill>
                  <a:schemeClr val="bg1"/>
                </a:solidFill>
              </a:rPr>
              <a:t>وأميزميز</a:t>
            </a:r>
            <a:r>
              <a:rPr lang="ar-MA" sz="2000" b="1" baseline="30000" dirty="0" smtClean="0">
                <a:solidFill>
                  <a:schemeClr val="bg1"/>
                </a:solidFill>
              </a:rPr>
              <a:t> ، كما هو مبين في الجدول </a:t>
            </a:r>
            <a:r>
              <a:rPr lang="ar-MA" sz="2000" b="1" baseline="30000" dirty="0" smtClean="0">
                <a:solidFill>
                  <a:schemeClr val="bg1"/>
                </a:solidFill>
              </a:rPr>
              <a:t>أسفله</a:t>
            </a:r>
            <a:r>
              <a:rPr lang="fr-FR" sz="2000" b="1" baseline="30000" dirty="0" smtClean="0">
                <a:solidFill>
                  <a:schemeClr val="bg1"/>
                </a:solidFill>
              </a:rPr>
              <a:t> </a:t>
            </a:r>
            <a:r>
              <a:rPr lang="ar-MA" sz="2000" b="1" baseline="30000" dirty="0">
                <a:solidFill>
                  <a:schemeClr val="bg1"/>
                </a:solidFill>
              </a:rPr>
              <a:t>:</a:t>
            </a:r>
            <a:endParaRPr lang="ar-MA" sz="2000" b="1" baseline="30000" dirty="0">
              <a:solidFill>
                <a:schemeClr val="bg1"/>
              </a:solidFill>
            </a:endParaRPr>
          </a:p>
        </p:txBody>
      </p:sp>
      <p:graphicFrame>
        <p:nvGraphicFramePr>
          <p:cNvPr id="24" name="Group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347140"/>
              </p:ext>
            </p:extLst>
          </p:nvPr>
        </p:nvGraphicFramePr>
        <p:xfrm>
          <a:off x="499730" y="5460843"/>
          <a:ext cx="6755049" cy="261132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5879"/>
                <a:gridCol w="988828"/>
                <a:gridCol w="1807535"/>
                <a:gridCol w="914400"/>
                <a:gridCol w="928407"/>
              </a:tblGrid>
              <a:tr h="34982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MA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الوكــالات التجاريــة</a:t>
                      </a: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54000" marB="0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المساحة التقديرية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(ب </a:t>
                      </a:r>
                      <a:r>
                        <a:rPr kumimoji="0" lang="ar-MA" sz="1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م</a:t>
                      </a: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²</a:t>
                      </a: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نوع البقع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التجزئة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الموقع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1872">
                <a:tc rowSpan="11">
                  <a:txBody>
                    <a:bodyPr/>
                    <a:lstStyle/>
                    <a:p>
                      <a:pPr marL="0" marR="0" lvl="0" indent="0" algn="ctr" defTabSz="521437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MA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*الوكالة التجارية </a:t>
                      </a:r>
                      <a:r>
                        <a:rPr kumimoji="0" lang="ar-MA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الجهوية</a:t>
                      </a:r>
                      <a:r>
                        <a:rPr kumimoji="0" lang="ar-MA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بمراكش</a:t>
                      </a:r>
                    </a:p>
                    <a:p>
                      <a:pPr marL="0" marR="0" lvl="0" indent="0" algn="ctr" defTabSz="521437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MA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ar-MA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بالمقر الرئيسي للشركة</a:t>
                      </a:r>
                    </a:p>
                    <a:p>
                      <a:pPr marL="0" marR="0" lvl="0" indent="0" algn="ctr" defTabSz="521437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MA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ساحة 16 </a:t>
                      </a:r>
                      <a:r>
                        <a:rPr kumimoji="0" lang="ar-MA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نونبر</a:t>
                      </a:r>
                      <a:r>
                        <a:rPr kumimoji="0" lang="ar-MA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 - شارع محمد الخامس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ar-MA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، </a:t>
                      </a:r>
                      <a:r>
                        <a:rPr kumimoji="0" lang="ar-MA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جليز</a:t>
                      </a:r>
                      <a:r>
                        <a:rPr kumimoji="0" lang="ar-MA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مراكش</a:t>
                      </a:r>
                    </a:p>
                    <a:p>
                      <a:pPr marL="0" marR="0" lvl="0" indent="0" algn="ctr" defTabSz="521437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الهاتف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: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05 24 44 78 38 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ar-MA" sz="10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21437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MA" sz="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*وكالة </a:t>
                      </a:r>
                      <a:r>
                        <a:rPr kumimoji="0" lang="ar-MA" sz="10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الحوز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- </a:t>
                      </a:r>
                      <a:r>
                        <a:rPr kumimoji="0" lang="ar-MA" sz="10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تاسلطانت</a:t>
                      </a:r>
                      <a:endParaRPr kumimoji="0" lang="ar-MA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521437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أطلس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كولف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الشريفية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رقم 122/123</a:t>
                      </a:r>
                      <a:endParaRPr kumimoji="0" lang="fr-FR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21437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طريق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أمزميز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- مراكش  </a:t>
                      </a:r>
                      <a:endParaRPr kumimoji="0" lang="fr-FR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الهاتف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: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24 37 14 62 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05</a:t>
                      </a: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</a:txBody>
                  <a:tcPr marL="36000" marR="36000" marT="54000" marB="0" anchor="ctr" anchorCtr="1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70 إلى 134</a:t>
                      </a: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من سفلي سكني وطابقين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عين سليم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مراكش</a:t>
                      </a: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72">
                <a:tc vMerge="1">
                  <a:txBody>
                    <a:bodyPr/>
                    <a:lstStyle/>
                    <a:p>
                      <a:pPr algn="ctr" rtl="1"/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</a:txBody>
                  <a:tcPr marL="36000" marR="36000" marT="54000" marB="0" anchor="ctr" anchorCtr="1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72 إلى 109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من سفلي تجاري وطابقين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ar-M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104إلى 173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اقتصادية من سفلي سكني وطابقين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رياض </a:t>
                      </a:r>
                      <a:r>
                        <a:rPr kumimoji="0" lang="ar-MA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أوريكا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8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132إلى 104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من سفلي تجاري وطابقين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8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49 إلى 169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لبناء محلات تجارية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8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105إلى 633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لبناء فيلات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8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99 إلى 174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أرضية من سفلي تجاري وطابقين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الوئام</a:t>
                      </a:r>
                      <a:endParaRPr kumimoji="0" lang="fr-F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ar-M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137 إلى 427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لبناء فيلات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ar-M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72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</a:txBody>
                  <a:tcPr marL="36000" marR="36000" marT="54000" marB="0" anchor="ctr" anchorCtr="1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72 إلى 81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اقتصادية من سفلي سكني وطابقين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الريحان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أميزميز</a:t>
                      </a:r>
                      <a:endParaRPr kumimoji="0" lang="ar-M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72 إلى 81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من سفلي تجاري وطابقين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872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</a:txBody>
                  <a:tcPr marL="36000" marR="36000" marT="54000" marB="0" anchor="ctr" anchorCtr="1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220 إلى 314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بقع لبناء فيلات</a:t>
                      </a:r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ar-M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Sous-titre 2"/>
          <p:cNvSpPr txBox="1">
            <a:spLocks/>
          </p:cNvSpPr>
          <p:nvPr/>
        </p:nvSpPr>
        <p:spPr bwMode="auto">
          <a:xfrm>
            <a:off x="3019497" y="8081284"/>
            <a:ext cx="4257234" cy="10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MA" sz="2000" b="1" baseline="30000" dirty="0" smtClean="0">
                <a:solidFill>
                  <a:schemeClr val="bg1"/>
                </a:solidFill>
              </a:rPr>
              <a:t>فعلى الأشخاص الراغبين في الاقتناء ، الاتصال بالمندوبين التجاريين للوكالة التجارية </a:t>
            </a:r>
            <a:r>
              <a:rPr lang="ar-MA" sz="2000" b="1" baseline="30000" dirty="0" err="1" smtClean="0">
                <a:solidFill>
                  <a:schemeClr val="bg1"/>
                </a:solidFill>
              </a:rPr>
              <a:t>الجهوية</a:t>
            </a:r>
            <a:r>
              <a:rPr lang="ar-MA" sz="2000" b="1" baseline="30000" dirty="0" smtClean="0">
                <a:solidFill>
                  <a:schemeClr val="bg1"/>
                </a:solidFill>
              </a:rPr>
              <a:t> الـعمران مراكش أو بوكالة </a:t>
            </a:r>
            <a:r>
              <a:rPr lang="ar-MA" sz="2000" b="1" baseline="30000" dirty="0" err="1" smtClean="0">
                <a:solidFill>
                  <a:schemeClr val="bg1"/>
                </a:solidFill>
              </a:rPr>
              <a:t>الحوز</a:t>
            </a:r>
            <a:r>
              <a:rPr lang="ar-MA" sz="2000" b="1" baseline="30000" dirty="0" smtClean="0">
                <a:solidFill>
                  <a:schemeClr val="bg1"/>
                </a:solidFill>
              </a:rPr>
              <a:t> </a:t>
            </a:r>
            <a:r>
              <a:rPr lang="ar-MA" sz="2000" b="1" baseline="30000" dirty="0" err="1" smtClean="0">
                <a:solidFill>
                  <a:schemeClr val="bg1"/>
                </a:solidFill>
              </a:rPr>
              <a:t>تاسلطانت</a:t>
            </a:r>
            <a:r>
              <a:rPr lang="ar-MA" sz="2000" b="1" baseline="30000" dirty="0" smtClean="0">
                <a:solidFill>
                  <a:schemeClr val="bg1"/>
                </a:solidFill>
              </a:rPr>
              <a:t> بالعنوانين المذكورين في الجدول أعلاه.</a:t>
            </a:r>
            <a:endParaRPr lang="fr-FR" sz="2000" b="1" baseline="30000" dirty="0" smtClean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949365" y="9998897"/>
            <a:ext cx="533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شركة </a:t>
            </a:r>
            <a:r>
              <a:rPr lang="x-none" sz="120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العمران </a:t>
            </a:r>
            <a:r>
              <a:rPr lang="ar-MA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مراكش</a:t>
            </a:r>
          </a:p>
          <a:p>
            <a:pPr algn="r"/>
            <a:r>
              <a:rPr lang="ar-MA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شارع محمد الخامس، ساحة 16 نونبر، جليز مراكش – الهاتف: 38 78 44 24 05 </a:t>
            </a:r>
          </a:p>
          <a:p>
            <a:pPr algn="r"/>
            <a:r>
              <a:rPr lang="ar-MA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الفاكس: 18 62 44 24 05  - العمران مراكش فرع لمجموعة العمران</a:t>
            </a:r>
            <a:endParaRPr lang="x-none" sz="1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Image 7" descr="Numero bleu.psd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20"/>
          <a:stretch/>
        </p:blipFill>
        <p:spPr>
          <a:xfrm>
            <a:off x="2530378" y="9140685"/>
            <a:ext cx="1850506" cy="536774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2445314" y="9615570"/>
            <a:ext cx="1967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Prix </a:t>
            </a:r>
            <a:r>
              <a:rPr lang="fr-FR" sz="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d´une communication </a:t>
            </a: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locale</a:t>
            </a:r>
          </a:p>
        </p:txBody>
      </p:sp>
      <p:pic>
        <p:nvPicPr>
          <p:cNvPr id="31" name="Image 30" descr="LogoCOP22_OfficialPartner (1)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730" y="8279348"/>
            <a:ext cx="1365669" cy="121788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4332713" y="9052911"/>
            <a:ext cx="2932699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MA" sz="1800" b="1" u="sng" baseline="30000" dirty="0" smtClean="0">
                <a:solidFill>
                  <a:schemeClr val="bg1"/>
                </a:solidFill>
              </a:rPr>
              <a:t>أوقات المداومة بالمقر الرئيسي للشركة</a:t>
            </a:r>
            <a:r>
              <a:rPr lang="ar-MA" sz="1800" b="1" baseline="30000" dirty="0" smtClean="0">
                <a:solidFill>
                  <a:schemeClr val="bg1"/>
                </a:solidFill>
              </a:rPr>
              <a:t> </a:t>
            </a:r>
            <a:r>
              <a:rPr lang="fr-FR" sz="1800" b="1" baseline="30000" dirty="0" smtClean="0">
                <a:solidFill>
                  <a:schemeClr val="bg1"/>
                </a:solidFill>
              </a:rPr>
              <a:t>:</a:t>
            </a:r>
            <a:endParaRPr lang="fr-FR" sz="1800" b="1" baseline="30000" dirty="0">
              <a:solidFill>
                <a:schemeClr val="bg1"/>
              </a:solidFill>
            </a:endParaRPr>
          </a:p>
          <a:p>
            <a:pPr algn="ctr" rtl="1"/>
            <a:r>
              <a:rPr lang="ar-MA" sz="1800" b="1" baseline="30000" dirty="0" smtClean="0">
                <a:solidFill>
                  <a:schemeClr val="bg1"/>
                </a:solidFill>
              </a:rPr>
              <a:t> </a:t>
            </a:r>
            <a:r>
              <a:rPr lang="ar-MA" sz="1800" b="1" baseline="30000" dirty="0" smtClean="0">
                <a:solidFill>
                  <a:schemeClr val="bg1"/>
                </a:solidFill>
              </a:rPr>
              <a:t>*من الاثنين إلى الجمعة  </a:t>
            </a:r>
            <a:r>
              <a:rPr lang="fr-FR" sz="1800" b="1" baseline="30000" dirty="0" smtClean="0">
                <a:solidFill>
                  <a:schemeClr val="bg1"/>
                </a:solidFill>
              </a:rPr>
              <a:t>:</a:t>
            </a:r>
            <a:r>
              <a:rPr lang="ar-MA" sz="1800" baseline="30000" dirty="0" smtClean="0">
                <a:solidFill>
                  <a:schemeClr val="bg1"/>
                </a:solidFill>
              </a:rPr>
              <a:t>من </a:t>
            </a:r>
            <a:r>
              <a:rPr lang="ar-MA" sz="1800" baseline="30000" dirty="0" smtClean="0">
                <a:solidFill>
                  <a:schemeClr val="bg1"/>
                </a:solidFill>
              </a:rPr>
              <a:t>16:30 إلى 19:00</a:t>
            </a:r>
          </a:p>
          <a:p>
            <a:pPr algn="ctr" rtl="1"/>
            <a:r>
              <a:rPr lang="ar-MA" sz="1800" b="1" baseline="30000" dirty="0" smtClean="0">
                <a:solidFill>
                  <a:schemeClr val="bg1"/>
                </a:solidFill>
              </a:rPr>
              <a:t> *السبت والأحد </a:t>
            </a:r>
            <a:r>
              <a:rPr lang="fr-FR" sz="1800" b="1" baseline="30000" dirty="0" smtClean="0">
                <a:solidFill>
                  <a:schemeClr val="bg1"/>
                </a:solidFill>
              </a:rPr>
              <a:t>           </a:t>
            </a:r>
            <a:r>
              <a:rPr lang="ar-MA" sz="1800" b="1" baseline="30000" dirty="0" smtClean="0">
                <a:solidFill>
                  <a:schemeClr val="bg1"/>
                </a:solidFill>
              </a:rPr>
              <a:t>:</a:t>
            </a:r>
            <a:r>
              <a:rPr lang="fr-FR" sz="1800" b="1" dirty="0" smtClean="0">
                <a:solidFill>
                  <a:schemeClr val="bg1"/>
                </a:solidFill>
              </a:rPr>
              <a:t> </a:t>
            </a:r>
            <a:r>
              <a:rPr lang="ar-MA" sz="1800" baseline="30000" dirty="0" smtClean="0">
                <a:solidFill>
                  <a:schemeClr val="bg1"/>
                </a:solidFill>
              </a:rPr>
              <a:t>من </a:t>
            </a:r>
            <a:r>
              <a:rPr lang="ar-MA" sz="1800" baseline="30000" dirty="0" smtClean="0">
                <a:solidFill>
                  <a:schemeClr val="bg1"/>
                </a:solidFill>
              </a:rPr>
              <a:t>10:00 إلى 16:00 </a:t>
            </a:r>
            <a:endParaRPr lang="fr-FR" sz="1800" baseline="30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57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1955</TotalTime>
  <Words>380</Words>
  <Application>Microsoft Office PowerPoint</Application>
  <PresentationFormat>Personnalisé</PresentationFormat>
  <Paragraphs>68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Maa Nyna</dc:creator>
  <cp:lastModifiedBy>saadani</cp:lastModifiedBy>
  <cp:revision>363</cp:revision>
  <cp:lastPrinted>2017-02-09T13:52:36Z</cp:lastPrinted>
  <dcterms:created xsi:type="dcterms:W3CDTF">2014-05-12T10:25:50Z</dcterms:created>
  <dcterms:modified xsi:type="dcterms:W3CDTF">2017-02-09T13:53:01Z</dcterms:modified>
</cp:coreProperties>
</file>