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7562850" cy="10688638"/>
  <p:notesSz cx="7099300" cy="10234613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024"/>
    <a:srgbClr val="AEC87A"/>
    <a:srgbClr val="92B54B"/>
    <a:srgbClr val="1D8740"/>
    <a:srgbClr val="981C8B"/>
    <a:srgbClr val="3B954C"/>
    <a:srgbClr val="89D36F"/>
    <a:srgbClr val="3F2C52"/>
    <a:srgbClr val="2C1F39"/>
    <a:srgbClr val="FCF38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62" autoAdjust="0"/>
    <p:restoredTop sz="94660" autoAdjust="0"/>
  </p:normalViewPr>
  <p:slideViewPr>
    <p:cSldViewPr snapToGrid="0" snapToObjects="1">
      <p:cViewPr>
        <p:scale>
          <a:sx n="100" d="100"/>
          <a:sy n="100" d="100"/>
        </p:scale>
        <p:origin x="-1218" y="3516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536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391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571546"/>
            <a:ext cx="1276231" cy="12158326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571546"/>
            <a:ext cx="3702646" cy="1215832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137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426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8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77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5301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3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9683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908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768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6546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7"/>
            <a:ext cx="2488126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8"/>
            <a:ext cx="2488126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12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6"/>
            <a:ext cx="4537710" cy="1254429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246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9C3E4-7BB2-8E41-AC68-D965B606CAE2}" type="datetimeFigureOut">
              <a:rPr lang="fr-FR" smtClean="0"/>
              <a:pPr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689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Bande titre soci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856" y="1129983"/>
            <a:ext cx="5535842" cy="2569928"/>
          </a:xfrm>
          <a:prstGeom prst="rect">
            <a:avLst/>
          </a:prstGeom>
        </p:spPr>
      </p:pic>
      <p:pic>
        <p:nvPicPr>
          <p:cNvPr id="4" name="Image 3" descr="Losange rou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06456"/>
            <a:ext cx="5722620" cy="69310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" y="9687643"/>
            <a:ext cx="62041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b="1" baseline="30000" dirty="0">
                <a:solidFill>
                  <a:srgbClr val="FFFFFF"/>
                </a:solidFill>
              </a:rPr>
              <a:t>Société Al </a:t>
            </a:r>
            <a:r>
              <a:rPr lang="fr-FR" sz="1800" b="1" baseline="30000" dirty="0" err="1">
                <a:solidFill>
                  <a:srgbClr val="FFFFFF"/>
                </a:solidFill>
              </a:rPr>
              <a:t>Omrane</a:t>
            </a:r>
            <a:r>
              <a:rPr lang="fr-FR" sz="1800" b="1" baseline="30000" dirty="0">
                <a:solidFill>
                  <a:srgbClr val="FFFFFF"/>
                </a:solidFill>
              </a:rPr>
              <a:t> </a:t>
            </a:r>
            <a:r>
              <a:rPr lang="fr-FR" sz="1800" b="1" baseline="30000" dirty="0" err="1" smtClean="0">
                <a:solidFill>
                  <a:srgbClr val="FFFFFF"/>
                </a:solidFill>
              </a:rPr>
              <a:t>Souss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 Massa</a:t>
            </a:r>
            <a:endParaRPr lang="fr-FR" sz="1800" b="1" baseline="30000" dirty="0">
              <a:solidFill>
                <a:srgbClr val="FFFFFF"/>
              </a:solidFill>
            </a:endParaRPr>
          </a:p>
          <a:p>
            <a:r>
              <a:rPr lang="fr-FR" sz="1800" b="1" baseline="30000" dirty="0">
                <a:solidFill>
                  <a:srgbClr val="FFFFFF"/>
                </a:solidFill>
              </a:rPr>
              <a:t>Angle Bd 29 Février et Bd Cheikh Saadi, </a:t>
            </a:r>
            <a:r>
              <a:rPr lang="fr-FR" sz="1800" b="1" baseline="30000" dirty="0" err="1">
                <a:solidFill>
                  <a:srgbClr val="FFFFFF"/>
                </a:solidFill>
              </a:rPr>
              <a:t>Talborj</a:t>
            </a:r>
            <a:r>
              <a:rPr lang="fr-FR" sz="1800" b="1" baseline="30000" dirty="0">
                <a:solidFill>
                  <a:srgbClr val="FFFFFF"/>
                </a:solidFill>
              </a:rPr>
              <a:t> </a:t>
            </a:r>
            <a:r>
              <a:rPr lang="fr-FR" sz="1800" b="1" baseline="30000" dirty="0" err="1">
                <a:solidFill>
                  <a:srgbClr val="FFFFFF"/>
                </a:solidFill>
              </a:rPr>
              <a:t>Bp</a:t>
            </a:r>
            <a:r>
              <a:rPr lang="fr-FR" sz="1800" b="1" baseline="30000" dirty="0">
                <a:solidFill>
                  <a:srgbClr val="FFFFFF"/>
                </a:solidFill>
              </a:rPr>
              <a:t> 321 Agadir </a:t>
            </a:r>
          </a:p>
          <a:p>
            <a:r>
              <a:rPr lang="hu-HU" sz="1800" b="1" baseline="30000" dirty="0">
                <a:solidFill>
                  <a:srgbClr val="FFFFFF"/>
                </a:solidFill>
              </a:rPr>
              <a:t>- Tél : 05 28 84 12 10 / Fax : 05 28 </a:t>
            </a:r>
            <a:r>
              <a:rPr lang="hu-HU" sz="1800" b="1" baseline="30000" dirty="0" smtClean="0">
                <a:solidFill>
                  <a:srgbClr val="FFFFFF"/>
                </a:solidFill>
              </a:rPr>
              <a:t>8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2</a:t>
            </a:r>
            <a:r>
              <a:rPr lang="hu-HU" sz="1800" b="1" baseline="30000" dirty="0" smtClean="0">
                <a:solidFill>
                  <a:srgbClr val="FFFFFF"/>
                </a:solidFill>
              </a:rPr>
              <a:t> 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34</a:t>
            </a:r>
            <a:r>
              <a:rPr lang="hu-HU" sz="1800" b="1" baseline="30000" dirty="0" smtClean="0">
                <a:solidFill>
                  <a:srgbClr val="FFFFFF"/>
                </a:solidFill>
              </a:rPr>
              <a:t> 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99</a:t>
            </a:r>
            <a:endParaRPr lang="hu-HU" sz="1800" b="1" baseline="30000" dirty="0">
              <a:solidFill>
                <a:srgbClr val="FFFFFF"/>
              </a:solidFill>
            </a:endParaRPr>
          </a:p>
          <a:p>
            <a:r>
              <a:rPr lang="fr-FR" sz="1800" b="1" baseline="30000" dirty="0">
                <a:solidFill>
                  <a:srgbClr val="FFFFFF"/>
                </a:solidFill>
              </a:rPr>
              <a:t>Al </a:t>
            </a:r>
            <a:r>
              <a:rPr lang="fr-FR" sz="1800" b="1" baseline="30000" dirty="0" err="1">
                <a:solidFill>
                  <a:srgbClr val="FFFFFF"/>
                </a:solidFill>
              </a:rPr>
              <a:t>Omrane</a:t>
            </a:r>
            <a:r>
              <a:rPr lang="fr-FR" sz="1800" b="1" baseline="30000" dirty="0">
                <a:solidFill>
                  <a:srgbClr val="FFFFFF"/>
                </a:solidFill>
              </a:rPr>
              <a:t> </a:t>
            </a:r>
            <a:r>
              <a:rPr lang="fr-FR" sz="1800" b="1" baseline="30000" dirty="0" err="1" smtClean="0">
                <a:solidFill>
                  <a:srgbClr val="FFFFFF"/>
                </a:solidFill>
              </a:rPr>
              <a:t>Souss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 Massa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 </a:t>
            </a:r>
            <a:r>
              <a:rPr lang="fr-FR" sz="1800" b="1" baseline="30000" dirty="0">
                <a:solidFill>
                  <a:srgbClr val="FFFFFF"/>
                </a:solidFill>
              </a:rPr>
              <a:t>est une filiale du Groupe Al Omrane</a:t>
            </a:r>
            <a:endParaRPr lang="fr-FR" sz="18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42805" y="9337417"/>
            <a:ext cx="18870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</a:rPr>
              <a:t>Prix d´une communication locale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33501" y="1321354"/>
            <a:ext cx="604647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b="1" dirty="0">
                <a:latin typeface="Century Gothic" panose="020B0502020202020204" pitchFamily="34" charset="0"/>
              </a:rPr>
              <a:t>LOGEMENT </a:t>
            </a:r>
            <a:r>
              <a:rPr lang="fr-FR" b="1" dirty="0" smtClean="0">
                <a:latin typeface="Century Gothic" panose="020B0502020202020204" pitchFamily="34" charset="0"/>
              </a:rPr>
              <a:t>SOCIAL </a:t>
            </a:r>
          </a:p>
          <a:p>
            <a:pPr algn="r"/>
            <a:r>
              <a:rPr lang="fr-FR" b="1" dirty="0" smtClean="0">
                <a:latin typeface="Century Gothic" panose="020B0502020202020204" pitchFamily="34" charset="0"/>
              </a:rPr>
              <a:t>250 000 DH</a:t>
            </a:r>
            <a:endParaRPr lang="fr-FR" b="1" dirty="0">
              <a:latin typeface="Century Gothic" panose="020B0502020202020204" pitchFamily="34" charset="0"/>
            </a:endParaRPr>
          </a:p>
          <a:p>
            <a:pPr algn="r"/>
            <a:r>
              <a:rPr lang="fr-FR" b="1" dirty="0" smtClean="0">
                <a:latin typeface="Century Gothic" panose="020B0502020202020204" pitchFamily="34" charset="0"/>
              </a:rPr>
              <a:t>AVIS DE DEPOT DE DEMANDES </a:t>
            </a:r>
          </a:p>
          <a:p>
            <a:pPr algn="r"/>
            <a:r>
              <a:rPr lang="fr-FR" b="1" dirty="0" smtClean="0">
                <a:latin typeface="Century Gothic" panose="020B0502020202020204" pitchFamily="34" charset="0"/>
              </a:rPr>
              <a:t>PROGRAMME </a:t>
            </a:r>
            <a:r>
              <a:rPr lang="fr-FR" b="1" dirty="0" smtClean="0">
                <a:latin typeface="Century Gothic" panose="020B0502020202020204" pitchFamily="34" charset="0"/>
              </a:rPr>
              <a:t>TARIK EL KHEIR ILOT 11 </a:t>
            </a:r>
          </a:p>
          <a:p>
            <a:pPr algn="r"/>
            <a:r>
              <a:rPr lang="fr-FR" b="1" dirty="0" smtClean="0">
                <a:latin typeface="Century Gothic" panose="020B0502020202020204" pitchFamily="34" charset="0"/>
              </a:rPr>
              <a:t>PARTIE A</a:t>
            </a:r>
            <a:endParaRPr lang="fr-FR" b="1" dirty="0">
              <a:latin typeface="Century Gothic" panose="020B0502020202020204" pitchFamily="34" charset="0"/>
            </a:endParaRPr>
          </a:p>
          <a:p>
            <a:pPr algn="r"/>
            <a:r>
              <a:rPr lang="fr-FR" sz="1800" b="1" dirty="0" smtClean="0">
                <a:latin typeface="Century Gothic" panose="020B0502020202020204" pitchFamily="34" charset="0"/>
              </a:rPr>
              <a:t>AGADIR</a:t>
            </a:r>
            <a:endParaRPr lang="fr-FR" sz="1800" dirty="0">
              <a:latin typeface="Century Gothic" panose="020B0502020202020204" pitchFamily="34" charset="0"/>
              <a:cs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3879" y="345714"/>
            <a:ext cx="3295093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005024"/>
                </a:solidFill>
                <a:latin typeface="Century Gothic" panose="020B0502020202020204" pitchFamily="34" charset="0"/>
                <a:cs typeface="Century Gothic"/>
              </a:rPr>
              <a:t>OFFRE DE VENTE</a:t>
            </a:r>
            <a:endParaRPr lang="fr-FR" sz="3200" b="1" dirty="0">
              <a:solidFill>
                <a:srgbClr val="005024"/>
              </a:solidFill>
              <a:latin typeface="Century Gothic" panose="020B0502020202020204" pitchFamily="34" charset="0"/>
              <a:cs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65700" y="8363365"/>
            <a:ext cx="27689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/>
              <a:t>.</a:t>
            </a:r>
            <a:endParaRPr lang="fr-FR" sz="1000" dirty="0"/>
          </a:p>
        </p:txBody>
      </p:sp>
      <p:pic>
        <p:nvPicPr>
          <p:cNvPr id="11" name="Image 10" descr="Numero bleu.ps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39" y="8941930"/>
            <a:ext cx="1842141" cy="64170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931919" y="6723041"/>
            <a:ext cx="3493347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 smtClean="0">
                <a:latin typeface="Century Gothic"/>
                <a:cs typeface="Century Gothic"/>
              </a:rPr>
              <a:t>- </a:t>
            </a:r>
            <a:r>
              <a:rPr lang="fr-FR" sz="1050" b="1" dirty="0" smtClean="0">
                <a:latin typeface="Century Gothic"/>
                <a:cs typeface="Century Gothic"/>
              </a:rPr>
              <a:t>Retrait des dossiers </a:t>
            </a:r>
            <a:r>
              <a:rPr lang="fr-FR" sz="1050" dirty="0" smtClean="0">
                <a:latin typeface="Century Gothic"/>
                <a:cs typeface="Century Gothic"/>
              </a:rPr>
              <a:t>de candidature  </a:t>
            </a:r>
            <a:r>
              <a:rPr lang="fr-FR" sz="1050" dirty="0" smtClean="0">
                <a:latin typeface="Century Gothic"/>
                <a:cs typeface="Century Gothic"/>
              </a:rPr>
              <a:t>à l’agence logement </a:t>
            </a:r>
            <a:r>
              <a:rPr lang="fr-FR" sz="1050" dirty="0" smtClean="0">
                <a:latin typeface="Century Gothic"/>
                <a:cs typeface="Century Gothic"/>
              </a:rPr>
              <a:t>social </a:t>
            </a:r>
            <a:r>
              <a:rPr lang="fr-FR" sz="1050" dirty="0" smtClean="0">
                <a:latin typeface="Century Gothic"/>
                <a:cs typeface="Century Gothic"/>
              </a:rPr>
              <a:t>située à </a:t>
            </a:r>
            <a:r>
              <a:rPr lang="fr-FR" sz="1050" dirty="0" smtClean="0">
                <a:latin typeface="Century Gothic"/>
                <a:cs typeface="Century Gothic"/>
              </a:rPr>
              <a:t>El </a:t>
            </a:r>
            <a:r>
              <a:rPr lang="fr-FR" sz="1050" dirty="0" err="1" smtClean="0">
                <a:latin typeface="Century Gothic"/>
                <a:cs typeface="Century Gothic"/>
              </a:rPr>
              <a:t>Kheir</a:t>
            </a:r>
            <a:r>
              <a:rPr lang="fr-FR" sz="1050" dirty="0" smtClean="0">
                <a:latin typeface="Century Gothic"/>
                <a:cs typeface="Century Gothic"/>
              </a:rPr>
              <a:t> Villa, </a:t>
            </a:r>
            <a:r>
              <a:rPr lang="fr-FR" sz="1050" dirty="0" err="1" smtClean="0">
                <a:latin typeface="Century Gothic"/>
                <a:cs typeface="Century Gothic"/>
              </a:rPr>
              <a:t>Bensergao</a:t>
            </a:r>
            <a:r>
              <a:rPr lang="fr-FR" sz="1050" dirty="0" smtClean="0">
                <a:latin typeface="Century Gothic"/>
                <a:cs typeface="Century Gothic"/>
              </a:rPr>
              <a:t>,   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</a:t>
            </a:r>
            <a:r>
              <a:rPr lang="fr-FR" sz="1050" dirty="0" smtClean="0">
                <a:latin typeface="Century Gothic"/>
                <a:cs typeface="Century Gothic"/>
              </a:rPr>
              <a:t>AGADIR. </a:t>
            </a:r>
            <a:r>
              <a:rPr lang="fr-FR" sz="1050" b="1" dirty="0" smtClean="0">
                <a:latin typeface="Century Gothic"/>
                <a:cs typeface="Century Gothic"/>
              </a:rPr>
              <a:t>Tél.: 05 28 </a:t>
            </a:r>
            <a:r>
              <a:rPr lang="fr-FR" sz="1050" b="1" dirty="0" err="1" smtClean="0">
                <a:latin typeface="Century Gothic"/>
                <a:cs typeface="Century Gothic"/>
              </a:rPr>
              <a:t>28</a:t>
            </a:r>
            <a:r>
              <a:rPr lang="fr-FR" sz="1050" b="1" dirty="0" smtClean="0">
                <a:latin typeface="Century Gothic"/>
                <a:cs typeface="Century Gothic"/>
              </a:rPr>
              <a:t> 10 </a:t>
            </a:r>
            <a:r>
              <a:rPr lang="fr-FR" sz="1050" b="1" dirty="0" smtClean="0">
                <a:latin typeface="Century Gothic"/>
                <a:cs typeface="Century Gothic"/>
              </a:rPr>
              <a:t>75, </a:t>
            </a:r>
            <a:r>
              <a:rPr lang="fr-FR" sz="1050" dirty="0" smtClean="0">
                <a:latin typeface="Century Gothic"/>
                <a:cs typeface="Century Gothic"/>
              </a:rPr>
              <a:t>au</a:t>
            </a:r>
            <a:r>
              <a:rPr lang="fr-FR" sz="1050" b="1" dirty="0" smtClean="0">
                <a:latin typeface="Century Gothic"/>
                <a:cs typeface="Century Gothic"/>
              </a:rPr>
              <a:t> </a:t>
            </a:r>
            <a:r>
              <a:rPr lang="fr-FR" sz="1050" dirty="0" smtClean="0">
                <a:latin typeface="Century Gothic"/>
                <a:cs typeface="Century Gothic"/>
              </a:rPr>
              <a:t>siège et toutes les</a:t>
            </a:r>
            <a:r>
              <a:rPr lang="fr-FR" sz="1050" dirty="0" smtClean="0">
                <a:latin typeface="Century Gothic"/>
                <a:cs typeface="Century Gothic"/>
              </a:rPr>
              <a:t> </a:t>
            </a:r>
            <a:r>
              <a:rPr lang="fr-FR" sz="1050" dirty="0" smtClean="0">
                <a:latin typeface="Century Gothic"/>
                <a:cs typeface="Century Gothic"/>
              </a:rPr>
              <a:t>agences commerciales de la société Al </a:t>
            </a:r>
            <a:r>
              <a:rPr lang="fr-FR" sz="1050" dirty="0" err="1" smtClean="0">
                <a:latin typeface="Century Gothic"/>
                <a:cs typeface="Century Gothic"/>
              </a:rPr>
              <a:t>Omrane</a:t>
            </a:r>
            <a:r>
              <a:rPr lang="fr-FR" sz="1050" dirty="0" smtClean="0">
                <a:latin typeface="Century Gothic"/>
                <a:cs typeface="Century Gothic"/>
              </a:rPr>
              <a:t> </a:t>
            </a:r>
            <a:r>
              <a:rPr lang="fr-FR" sz="1050" dirty="0" err="1" smtClean="0">
                <a:latin typeface="Century Gothic"/>
                <a:cs typeface="Century Gothic"/>
              </a:rPr>
              <a:t>Souss</a:t>
            </a:r>
            <a:r>
              <a:rPr lang="fr-FR" sz="1050" dirty="0" smtClean="0">
                <a:latin typeface="Century Gothic"/>
                <a:cs typeface="Century Gothic"/>
              </a:rPr>
              <a:t> Massa.</a:t>
            </a:r>
            <a:endParaRPr lang="fr-FR" sz="1050" dirty="0" smtClean="0">
              <a:latin typeface="Century Gothic"/>
              <a:cs typeface="Century Gothic"/>
            </a:endParaRPr>
          </a:p>
          <a:p>
            <a:r>
              <a:rPr lang="fr-FR" sz="1050" dirty="0" smtClean="0">
                <a:latin typeface="Century Gothic"/>
                <a:cs typeface="Century Gothic"/>
              </a:rPr>
              <a:t>  </a:t>
            </a:r>
          </a:p>
          <a:p>
            <a:r>
              <a:rPr lang="fr-FR" sz="1050" b="1" dirty="0" smtClean="0">
                <a:latin typeface="Century Gothic"/>
                <a:cs typeface="Century Gothic"/>
              </a:rPr>
              <a:t>    - Dépôt de demande </a:t>
            </a:r>
            <a:r>
              <a:rPr lang="fr-FR" sz="1050" dirty="0" smtClean="0">
                <a:latin typeface="Century Gothic"/>
                <a:cs typeface="Century Gothic"/>
              </a:rPr>
              <a:t>au siège social de la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     société Al </a:t>
            </a:r>
            <a:r>
              <a:rPr lang="fr-FR" sz="1050" dirty="0" err="1" smtClean="0">
                <a:latin typeface="Century Gothic"/>
                <a:cs typeface="Century Gothic"/>
              </a:rPr>
              <a:t>Omrane</a:t>
            </a:r>
            <a:r>
              <a:rPr lang="fr-FR" sz="1050" dirty="0" smtClean="0">
                <a:latin typeface="Century Gothic"/>
                <a:cs typeface="Century Gothic"/>
              </a:rPr>
              <a:t> </a:t>
            </a:r>
            <a:r>
              <a:rPr lang="fr-FR" sz="1050" dirty="0" err="1" smtClean="0">
                <a:latin typeface="Century Gothic"/>
                <a:cs typeface="Century Gothic"/>
              </a:rPr>
              <a:t>Souss</a:t>
            </a:r>
            <a:r>
              <a:rPr lang="fr-FR" sz="1050" dirty="0" smtClean="0">
                <a:latin typeface="Century Gothic"/>
                <a:cs typeface="Century Gothic"/>
              </a:rPr>
              <a:t> Massa </a:t>
            </a:r>
            <a:r>
              <a:rPr lang="fr-FR" sz="1050" dirty="0" smtClean="0">
                <a:latin typeface="Century Gothic"/>
                <a:cs typeface="Century Gothic"/>
              </a:rPr>
              <a:t>sis Bd 29 Février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       et Bd Cheikh Saadi, </a:t>
            </a:r>
            <a:r>
              <a:rPr lang="fr-FR" sz="1050" dirty="0" err="1" smtClean="0">
                <a:latin typeface="Century Gothic"/>
                <a:cs typeface="Century Gothic"/>
              </a:rPr>
              <a:t>Talborjt</a:t>
            </a:r>
            <a:r>
              <a:rPr lang="fr-FR" sz="1050" dirty="0" smtClean="0">
                <a:latin typeface="Century Gothic"/>
                <a:cs typeface="Century Gothic"/>
              </a:rPr>
              <a:t>, Agadir du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        </a:t>
            </a:r>
            <a:r>
              <a:rPr lang="fr-FR" sz="1050" b="1" dirty="0" smtClean="0">
                <a:latin typeface="Century Gothic"/>
                <a:cs typeface="Century Gothic"/>
              </a:rPr>
              <a:t>26</a:t>
            </a:r>
            <a:r>
              <a:rPr lang="fr-FR" sz="1050" b="1" dirty="0" smtClean="0">
                <a:latin typeface="Century Gothic"/>
                <a:cs typeface="Century Gothic"/>
              </a:rPr>
              <a:t>/02/2018 </a:t>
            </a:r>
            <a:r>
              <a:rPr lang="fr-FR" sz="1050" b="1" dirty="0" smtClean="0">
                <a:latin typeface="Century Gothic"/>
                <a:cs typeface="Century Gothic"/>
              </a:rPr>
              <a:t>au </a:t>
            </a:r>
            <a:r>
              <a:rPr lang="fr-FR" sz="1050" b="1" dirty="0" smtClean="0">
                <a:latin typeface="Century Gothic"/>
                <a:cs typeface="Century Gothic"/>
              </a:rPr>
              <a:t>26</a:t>
            </a:r>
            <a:r>
              <a:rPr lang="fr-FR" sz="1050" b="1" dirty="0" smtClean="0">
                <a:latin typeface="Century Gothic"/>
                <a:cs typeface="Century Gothic"/>
              </a:rPr>
              <a:t>/03/2018</a:t>
            </a:r>
            <a:endParaRPr lang="fr-FR" sz="1050" b="1" dirty="0" smtClean="0">
              <a:latin typeface="Century Gothic"/>
              <a:cs typeface="Century Gothic"/>
            </a:endParaRPr>
          </a:p>
          <a:p>
            <a:endParaRPr lang="fr-FR" sz="1050" dirty="0" smtClean="0">
              <a:latin typeface="Century Gothic"/>
              <a:cs typeface="Century Gothic"/>
            </a:endParaRPr>
          </a:p>
          <a:p>
            <a:r>
              <a:rPr lang="fr-FR" sz="1050" dirty="0" smtClean="0">
                <a:latin typeface="Century Gothic"/>
                <a:cs typeface="Century Gothic"/>
              </a:rPr>
              <a:t>                   - </a:t>
            </a:r>
            <a:r>
              <a:rPr lang="fr-FR" sz="1050" b="1" dirty="0" smtClean="0">
                <a:latin typeface="Century Gothic"/>
                <a:cs typeface="Century Gothic"/>
              </a:rPr>
              <a:t>Dernier </a:t>
            </a:r>
            <a:r>
              <a:rPr lang="fr-FR" sz="1050" b="1" dirty="0">
                <a:latin typeface="Century Gothic"/>
                <a:cs typeface="Century Gothic"/>
              </a:rPr>
              <a:t>délai de dépôt </a:t>
            </a:r>
            <a:r>
              <a:rPr lang="fr-FR" sz="1050" b="1" dirty="0" smtClean="0">
                <a:latin typeface="Century Gothic"/>
                <a:cs typeface="Century Gothic"/>
              </a:rPr>
              <a:t>des demandes</a:t>
            </a:r>
            <a:r>
              <a:rPr lang="fr-FR" sz="1050" dirty="0" smtClean="0">
                <a:latin typeface="Century Gothic"/>
                <a:cs typeface="Century Gothic"/>
              </a:rPr>
              <a:t>:</a:t>
            </a:r>
          </a:p>
          <a:p>
            <a:r>
              <a:rPr lang="fr-FR" sz="1050" dirty="0">
                <a:latin typeface="Century Gothic"/>
                <a:cs typeface="Century Gothic"/>
              </a:rPr>
              <a:t> </a:t>
            </a:r>
            <a:r>
              <a:rPr lang="fr-FR" sz="1050" dirty="0" smtClean="0">
                <a:latin typeface="Century Gothic"/>
                <a:cs typeface="Century Gothic"/>
              </a:rPr>
              <a:t>                   </a:t>
            </a:r>
            <a:r>
              <a:rPr lang="fr-FR" sz="1050" b="1" dirty="0" smtClean="0">
                <a:latin typeface="Century Gothic"/>
                <a:cs typeface="Century Gothic"/>
              </a:rPr>
              <a:t>26/03/2018 </a:t>
            </a:r>
            <a:r>
              <a:rPr lang="fr-FR" sz="1050" b="1" dirty="0" smtClean="0">
                <a:latin typeface="Century Gothic"/>
                <a:cs typeface="Century Gothic"/>
              </a:rPr>
              <a:t>à 17h00</a:t>
            </a:r>
          </a:p>
          <a:p>
            <a:endParaRPr lang="fr-FR" sz="1050" dirty="0" smtClean="0">
              <a:latin typeface="Century Gothic"/>
              <a:cs typeface="Century Gothic"/>
            </a:endParaRPr>
          </a:p>
          <a:p>
            <a:r>
              <a:rPr lang="fr-FR" sz="1050" dirty="0" smtClean="0">
                <a:latin typeface="Century Gothic"/>
                <a:cs typeface="Century Gothic"/>
              </a:rPr>
              <a:t>                         - </a:t>
            </a:r>
            <a:r>
              <a:rPr lang="fr-FR" sz="1050" b="1" dirty="0" smtClean="0">
                <a:latin typeface="Century Gothic"/>
                <a:cs typeface="Century Gothic"/>
              </a:rPr>
              <a:t>Commission </a:t>
            </a:r>
            <a:r>
              <a:rPr lang="fr-FR" sz="1050" b="1" dirty="0">
                <a:latin typeface="Century Gothic"/>
                <a:cs typeface="Century Gothic"/>
              </a:rPr>
              <a:t>de sélection </a:t>
            </a:r>
            <a:r>
              <a:rPr lang="fr-FR" sz="1050" b="1" dirty="0" smtClean="0">
                <a:latin typeface="Century Gothic"/>
                <a:cs typeface="Century Gothic"/>
              </a:rPr>
              <a:t>des</a:t>
            </a:r>
          </a:p>
          <a:p>
            <a:r>
              <a:rPr lang="fr-FR" sz="1050" b="1" dirty="0" smtClean="0">
                <a:latin typeface="Century Gothic"/>
                <a:cs typeface="Century Gothic"/>
              </a:rPr>
              <a:t>                          demandes</a:t>
            </a:r>
            <a:r>
              <a:rPr lang="fr-FR" sz="1050" dirty="0" smtClean="0">
                <a:latin typeface="Century Gothic"/>
                <a:cs typeface="Century Gothic"/>
              </a:rPr>
              <a:t>:</a:t>
            </a:r>
          </a:p>
          <a:p>
            <a:r>
              <a:rPr lang="fr-FR" sz="1050" dirty="0">
                <a:latin typeface="Century Gothic"/>
                <a:cs typeface="Century Gothic"/>
              </a:rPr>
              <a:t> </a:t>
            </a:r>
            <a:r>
              <a:rPr lang="fr-FR" sz="1050" dirty="0" smtClean="0">
                <a:latin typeface="Century Gothic"/>
                <a:cs typeface="Century Gothic"/>
              </a:rPr>
              <a:t>                            </a:t>
            </a:r>
            <a:r>
              <a:rPr lang="fr-FR" sz="1050" b="1" dirty="0" smtClean="0">
                <a:latin typeface="Century Gothic"/>
                <a:cs typeface="Century Gothic"/>
              </a:rPr>
              <a:t>05/04/2018</a:t>
            </a:r>
            <a:r>
              <a:rPr lang="fr-FR" sz="1050" dirty="0" smtClean="0">
                <a:latin typeface="Century Gothic"/>
                <a:cs typeface="Century Gothic"/>
              </a:rPr>
              <a:t> </a:t>
            </a:r>
            <a:r>
              <a:rPr lang="fr-FR" sz="1050" dirty="0">
                <a:latin typeface="Century Gothic"/>
                <a:cs typeface="Century Gothic"/>
              </a:rPr>
              <a:t>au siège social sis </a:t>
            </a:r>
            <a:r>
              <a:rPr lang="fr-FR" sz="1050" dirty="0" smtClean="0">
                <a:latin typeface="Century Gothic"/>
                <a:cs typeface="Century Gothic"/>
              </a:rPr>
              <a:t>à Bd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                              29 Février et Bd Cheikh Saadi,     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                                </a:t>
            </a:r>
            <a:r>
              <a:rPr lang="fr-FR" sz="1050" dirty="0" err="1" smtClean="0">
                <a:latin typeface="Century Gothic"/>
                <a:cs typeface="Century Gothic"/>
              </a:rPr>
              <a:t>Talborjt</a:t>
            </a:r>
            <a:r>
              <a:rPr lang="fr-FR" sz="1050" dirty="0" smtClean="0">
                <a:latin typeface="Century Gothic"/>
                <a:cs typeface="Century Gothic"/>
              </a:rPr>
              <a:t>, Agadir, à</a:t>
            </a:r>
            <a:r>
              <a:rPr lang="ar-MA" sz="1050" dirty="0" smtClean="0">
                <a:latin typeface="Century Gothic"/>
                <a:cs typeface="Century Gothic"/>
              </a:rPr>
              <a:t> </a:t>
            </a:r>
            <a:r>
              <a:rPr lang="fr-FR" sz="1050" dirty="0" smtClean="0">
                <a:latin typeface="Century Gothic"/>
                <a:cs typeface="Century Gothic"/>
              </a:rPr>
              <a:t>10h00, en 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                                   présence d’un notaire.</a:t>
            </a:r>
          </a:p>
          <a:p>
            <a:endParaRPr lang="fr-FR" sz="1050" dirty="0">
              <a:latin typeface="Century Gothic"/>
              <a:cs typeface="Century Gothic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2918" y="5202673"/>
            <a:ext cx="35899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La Société Al Omrane </a:t>
            </a:r>
            <a:endParaRPr lang="ar-MA" sz="1800" b="1" dirty="0" smtClean="0">
              <a:solidFill>
                <a:srgbClr val="FFFFFF"/>
              </a:solidFill>
              <a:latin typeface="Century Gothic" panose="020B0502020202020204" pitchFamily="34" charset="0"/>
              <a:cs typeface="Century Gothic"/>
            </a:endParaRPr>
          </a:p>
          <a:p>
            <a:r>
              <a:rPr lang="fr-FR" sz="1800" b="1" dirty="0" err="1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Souss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Massa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porte à la connaissance du public </a:t>
            </a:r>
            <a:endParaRPr lang="ar-MA" sz="1800" b="1" dirty="0" smtClean="0">
              <a:solidFill>
                <a:srgbClr val="FFFFFF"/>
              </a:solidFill>
              <a:latin typeface="Century Gothic" panose="020B0502020202020204" pitchFamily="34" charset="0"/>
              <a:cs typeface="Century Gothic"/>
            </a:endParaRPr>
          </a:p>
          <a:p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que le début de la collecte des demandes d’attribution du logement social à 250 000</a:t>
            </a:r>
            <a:r>
              <a:rPr lang="ar-MA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DH au programme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TARIK EL KHEIR ILOT 11, Partie A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situé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au quartier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TARIK EL KHEIR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débutera le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26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février 2018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et expirera le </a:t>
            </a:r>
            <a:r>
              <a:rPr lang="fr-FR" sz="18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26 mars 2018.</a:t>
            </a:r>
            <a:endParaRPr lang="fr-FR" sz="1800" b="1" dirty="0" smtClean="0">
              <a:solidFill>
                <a:srgbClr val="FFFFFF"/>
              </a:solidFill>
              <a:latin typeface="Century Gothic" panose="020B0502020202020204" pitchFamily="34" charset="0"/>
              <a:cs typeface="Century Gothic"/>
            </a:endParaRPr>
          </a:p>
          <a:p>
            <a:pPr algn="ctr"/>
            <a:endParaRPr lang="fr-FR" sz="12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530921" y="5511801"/>
            <a:ext cx="399382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latin typeface="Century Gothic"/>
                <a:cs typeface="Century Gothic"/>
              </a:rPr>
              <a:t>Les dossiers d’attribution doivent être constitués des pièces suivantes </a:t>
            </a:r>
            <a:r>
              <a:rPr lang="fr-FR" sz="1050" b="1" dirty="0" smtClean="0">
                <a:latin typeface="Century Gothic"/>
                <a:cs typeface="Century Gothic"/>
              </a:rPr>
              <a:t>:</a:t>
            </a:r>
          </a:p>
          <a:p>
            <a:endParaRPr lang="fr-FR" sz="1050" dirty="0" smtClean="0">
              <a:latin typeface="Century Gothic"/>
              <a:cs typeface="Century Gothic"/>
            </a:endParaRPr>
          </a:p>
          <a:p>
            <a:r>
              <a:rPr lang="fr-FR" sz="1050" dirty="0" smtClean="0">
                <a:latin typeface="Century Gothic"/>
                <a:cs typeface="Century Gothic"/>
              </a:rPr>
              <a:t>  • Le formulaire dûment rempli et signé</a:t>
            </a:r>
          </a:p>
          <a:p>
            <a:pPr marL="92075">
              <a:buFont typeface="Arial" pitchFamily="34" charset="0"/>
              <a:buChar char="•"/>
            </a:pPr>
            <a:r>
              <a:rPr lang="fr-FR" sz="1050" dirty="0" smtClean="0">
                <a:latin typeface="Century Gothic"/>
                <a:cs typeface="Century Gothic"/>
              </a:rPr>
              <a:t>   Copie </a:t>
            </a:r>
            <a:r>
              <a:rPr lang="fr-FR" sz="1050" dirty="0">
                <a:latin typeface="Century Gothic"/>
                <a:cs typeface="Century Gothic"/>
              </a:rPr>
              <a:t>de la CIN du candidat </a:t>
            </a:r>
            <a:endParaRPr lang="fr-FR" sz="1050" dirty="0" smtClean="0">
              <a:latin typeface="Century Gothic"/>
              <a:cs typeface="Century Gothic"/>
            </a:endParaRPr>
          </a:p>
          <a:p>
            <a:r>
              <a:rPr lang="fr-FR" sz="1050" dirty="0" smtClean="0">
                <a:latin typeface="Century Gothic"/>
                <a:cs typeface="Century Gothic"/>
              </a:rPr>
              <a:t>      • </a:t>
            </a:r>
            <a:r>
              <a:rPr lang="fr-FR" sz="1050" dirty="0" smtClean="0">
                <a:latin typeface="Century Gothic"/>
                <a:cs typeface="Century Gothic"/>
              </a:rPr>
              <a:t>Déclaration sur l’honneur délivré </a:t>
            </a:r>
            <a:r>
              <a:rPr lang="fr-FR" sz="1050" dirty="0">
                <a:latin typeface="Century Gothic"/>
                <a:cs typeface="Century Gothic"/>
              </a:rPr>
              <a:t>par </a:t>
            </a:r>
            <a:r>
              <a:rPr lang="fr-FR" sz="1050" dirty="0" smtClean="0">
                <a:latin typeface="Century Gothic"/>
                <a:cs typeface="Century Gothic"/>
              </a:rPr>
              <a:t>l’agence</a:t>
            </a:r>
          </a:p>
          <a:p>
            <a:r>
              <a:rPr lang="fr-FR" sz="1050" dirty="0" smtClean="0">
                <a:latin typeface="Century Gothic"/>
                <a:cs typeface="Century Gothic"/>
              </a:rPr>
              <a:t>          logement </a:t>
            </a:r>
            <a:r>
              <a:rPr lang="fr-FR" sz="1050" dirty="0" smtClean="0">
                <a:latin typeface="Century Gothic"/>
                <a:cs typeface="Century Gothic"/>
              </a:rPr>
              <a:t>social, dûment </a:t>
            </a:r>
            <a:r>
              <a:rPr lang="fr-FR" sz="1050" dirty="0" smtClean="0">
                <a:latin typeface="Century Gothic"/>
                <a:cs typeface="Century Gothic"/>
              </a:rPr>
              <a:t>rempli</a:t>
            </a:r>
            <a:r>
              <a:rPr lang="fr-FR" sz="1050" smtClean="0">
                <a:latin typeface="Century Gothic"/>
                <a:cs typeface="Century Gothic"/>
              </a:rPr>
              <a:t>, signée et légalisée</a:t>
            </a:r>
            <a:endParaRPr lang="fr-FR" sz="1050" dirty="0" smtClean="0">
              <a:latin typeface="Century Gothic"/>
              <a:cs typeface="Century Gothic"/>
            </a:endParaRPr>
          </a:p>
          <a:p>
            <a:r>
              <a:rPr lang="fr-FR" sz="1050" dirty="0">
                <a:latin typeface="Century Gothic"/>
                <a:cs typeface="Century Gothic"/>
              </a:rPr>
              <a:t> </a:t>
            </a:r>
            <a:r>
              <a:rPr lang="fr-FR" sz="1050" dirty="0" smtClean="0">
                <a:latin typeface="Century Gothic"/>
                <a:cs typeface="Century Gothic"/>
              </a:rPr>
              <a:t>              </a:t>
            </a:r>
            <a:endParaRPr lang="fr-FR" sz="1100" dirty="0" smtClean="0">
              <a:latin typeface="Century Gothic"/>
              <a:cs typeface="Century Gothic"/>
            </a:endParaRPr>
          </a:p>
          <a:p>
            <a:r>
              <a:rPr lang="fr-FR" sz="1100" b="1" dirty="0">
                <a:latin typeface="Century Gothic"/>
                <a:cs typeface="Century Gothic"/>
              </a:rPr>
              <a:t> </a:t>
            </a:r>
            <a:r>
              <a:rPr lang="fr-FR" sz="1100" b="1" dirty="0" smtClean="0">
                <a:latin typeface="Century Gothic"/>
                <a:cs typeface="Century Gothic"/>
              </a:rPr>
              <a:t>              </a:t>
            </a:r>
          </a:p>
          <a:p>
            <a:endParaRPr lang="fr-FR" sz="1100" dirty="0">
              <a:latin typeface="Century Gothic"/>
              <a:cs typeface="Century Gothic"/>
            </a:endParaRPr>
          </a:p>
        </p:txBody>
      </p:sp>
      <p:pic>
        <p:nvPicPr>
          <p:cNvPr id="15" name="Image 14" descr="Visuel Social 25000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487" y="3806456"/>
            <a:ext cx="4752719" cy="1705344"/>
          </a:xfrm>
          <a:prstGeom prst="rect">
            <a:avLst/>
          </a:prstGeom>
        </p:spPr>
      </p:pic>
      <p:pic>
        <p:nvPicPr>
          <p:cNvPr id="17" name="Picture 2" descr="C:\Users\HP\Downloads\LOGO FR SOUS MASSA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7" y="1273387"/>
            <a:ext cx="2038628" cy="2426524"/>
          </a:xfrm>
          <a:prstGeom prst="rect">
            <a:avLst/>
          </a:prstGeom>
          <a:noFill/>
        </p:spPr>
      </p:pic>
      <p:sp>
        <p:nvSpPr>
          <p:cNvPr id="18" name="Ellipse 17"/>
          <p:cNvSpPr/>
          <p:nvPr/>
        </p:nvSpPr>
        <p:spPr>
          <a:xfrm>
            <a:off x="5579502" y="10124422"/>
            <a:ext cx="1862621" cy="401217"/>
          </a:xfrm>
          <a:prstGeom prst="ellipse">
            <a:avLst/>
          </a:prstGeom>
          <a:solidFill>
            <a:srgbClr val="267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713450" y="9993912"/>
            <a:ext cx="3525675" cy="638477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fr-FR" sz="1600" dirty="0" smtClean="0">
                <a:solidFill>
                  <a:schemeClr val="bg1"/>
                </a:solidFill>
                <a:latin typeface="Angsana New" pitchFamily="18" charset="-34"/>
                <a:ea typeface="+mj-ea"/>
                <a:cs typeface="Angsana New" pitchFamily="18" charset="-34"/>
              </a:rPr>
              <a:t>www.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ngsana New" pitchFamily="18" charset="-34"/>
                <a:ea typeface="+mj-ea"/>
                <a:cs typeface="Angsana New" pitchFamily="18" charset="-34"/>
              </a:rPr>
              <a:t>alomrane.gov.ma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170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306</Words>
  <Application>Microsoft Office PowerPoint</Application>
  <PresentationFormat>Personnalisé</PresentationFormat>
  <Paragraphs>42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Maa Nyna</dc:creator>
  <cp:lastModifiedBy>HP</cp:lastModifiedBy>
  <cp:revision>136</cp:revision>
  <dcterms:created xsi:type="dcterms:W3CDTF">2014-05-12T10:25:50Z</dcterms:created>
  <dcterms:modified xsi:type="dcterms:W3CDTF">2018-01-24T17:11:34Z</dcterms:modified>
</cp:coreProperties>
</file>