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761163" cy="9942513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050"/>
    <a:srgbClr val="336600"/>
    <a:srgbClr val="186303"/>
    <a:srgbClr val="B1AE5E"/>
    <a:srgbClr val="981C8B"/>
    <a:srgbClr val="FF30E9"/>
    <a:srgbClr val="621359"/>
    <a:srgbClr val="6224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326" y="249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6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6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3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3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26/04/2018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4819" y="3320995"/>
            <a:ext cx="5614780" cy="7368726"/>
          </a:xfrm>
          <a:prstGeom prst="rect">
            <a:avLst/>
          </a:prstGeom>
        </p:spPr>
      </p:pic>
      <p:pic>
        <p:nvPicPr>
          <p:cNvPr id="16" name="Image 15" descr="Bande titre commer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0695"/>
            <a:ext cx="5054606" cy="218935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965700" y="8363365"/>
            <a:ext cx="2768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0" y="338741"/>
            <a:ext cx="756285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x-none" sz="3500" b="1" baseline="30000" dirty="0">
                <a:solidFill>
                  <a:srgbClr val="186303"/>
                </a:solidFill>
                <a:latin typeface="Century Gothic"/>
                <a:cs typeface="Century Gothic"/>
              </a:rPr>
              <a:t>إعلان‭ ‬عن‭ </a:t>
            </a:r>
            <a:r>
              <a:rPr lang="x-none" sz="3500" b="1" baseline="30000">
                <a:solidFill>
                  <a:srgbClr val="186303"/>
                </a:solidFill>
                <a:latin typeface="Century Gothic"/>
                <a:cs typeface="Century Gothic"/>
              </a:rPr>
              <a:t>‬</a:t>
            </a:r>
            <a:r>
              <a:rPr lang="x-none" sz="3500" b="1" baseline="30000" smtClean="0">
                <a:solidFill>
                  <a:srgbClr val="186303"/>
                </a:solidFill>
                <a:latin typeface="Century Gothic"/>
                <a:cs typeface="Century Gothic"/>
              </a:rPr>
              <a:t>بيع</a:t>
            </a:r>
            <a:r>
              <a:rPr lang="ar-MA" sz="3500" b="1" baseline="30000" dirty="0" smtClean="0">
                <a:solidFill>
                  <a:srgbClr val="186303"/>
                </a:solidFill>
                <a:latin typeface="Century Gothic"/>
                <a:cs typeface="Century Gothic"/>
              </a:rPr>
              <a:t> عن طريق عروض أثمان</a:t>
            </a:r>
            <a:endParaRPr lang="x-none" sz="3500" b="1" baseline="30000" dirty="0">
              <a:solidFill>
                <a:srgbClr val="186303"/>
              </a:solidFill>
              <a:latin typeface="Century Gothic"/>
              <a:cs typeface="Century Gothic"/>
            </a:endParaRPr>
          </a:p>
        </p:txBody>
      </p:sp>
      <p:pic>
        <p:nvPicPr>
          <p:cNvPr id="28" name="Image 27" descr="Site Al omra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7" y="9347324"/>
            <a:ext cx="1431565" cy="547708"/>
          </a:xfrm>
          <a:prstGeom prst="rect">
            <a:avLst/>
          </a:prstGeom>
        </p:spPr>
      </p:pic>
      <p:pic>
        <p:nvPicPr>
          <p:cNvPr id="9" name="Image 8" descr="Logo al omrane V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39" y="840695"/>
            <a:ext cx="2491312" cy="2176608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094690" y="10066446"/>
            <a:ext cx="5337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 العمران </a:t>
            </a:r>
            <a:r>
              <a:rPr lang="ar-MA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مراكش-</a:t>
            </a:r>
            <a:r>
              <a:rPr lang="ar-MA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اسفي</a:t>
            </a:r>
            <a:endParaRPr lang="ar-MA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fr-FR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05 24 44 78 38 </a:t>
            </a:r>
            <a:r>
              <a:rPr lang="ar-MA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شارع محمد الخامس، ساحة 16 نونبر، جليز مراكش – الهاتف: </a:t>
            </a:r>
            <a:r>
              <a:rPr lang="fr-FR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ar-MA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MA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الفاكس: 18 62 44 24 05  - العمران مراكش فرع لمجموعة العمران</a:t>
            </a:r>
            <a:endParaRPr lang="x-none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 rot="10800000" flipV="1">
            <a:off x="5221984" y="3638331"/>
            <a:ext cx="2172038" cy="1651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x-none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‭</a:t>
            </a:r>
            <a:r>
              <a:rPr lang="ar-S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تعلن‭ </a:t>
            </a:r>
            <a:r>
              <a:rPr lang="ar-M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‭ ‬العمران‭ ‬</a:t>
            </a:r>
            <a:r>
              <a:rPr lang="ar-M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مراكش-</a:t>
            </a:r>
            <a:r>
              <a:rPr lang="ar-MA" sz="1900" b="1" baseline="30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اسفي</a:t>
            </a:r>
            <a:r>
              <a:rPr lang="ar-M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أنها تضـع للبيع عـن طــريق</a:t>
            </a:r>
            <a:r>
              <a:rPr lang="fr-FR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عروض أثمان ودفتر </a:t>
            </a:r>
            <a:r>
              <a:rPr lang="ar-MA" sz="1900" b="1" baseline="30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التحملات</a:t>
            </a:r>
            <a:r>
              <a:rPr lang="fr-FR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، بقعا أرضية </a:t>
            </a:r>
            <a:r>
              <a:rPr lang="ar-MA" sz="1900" b="1" baseline="30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MA" sz="19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شقق كما هو مبين في الجدول أسفله </a:t>
            </a:r>
            <a:r>
              <a:rPr lang="ar-MA" sz="1900" b="1" baseline="30000" dirty="0" smtClean="0">
                <a:solidFill>
                  <a:schemeClr val="bg1"/>
                </a:solidFill>
              </a:rPr>
              <a:t>:  </a:t>
            </a:r>
          </a:p>
        </p:txBody>
      </p:sp>
      <p:pic>
        <p:nvPicPr>
          <p:cNvPr id="19" name="Image 18" descr="Numero bleu.psd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20"/>
          <a:stretch/>
        </p:blipFill>
        <p:spPr>
          <a:xfrm>
            <a:off x="308237" y="8404239"/>
            <a:ext cx="1509433" cy="526844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230369" y="8994306"/>
            <a:ext cx="17073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>
                <a:latin typeface="Century Gothic" panose="020B0502020202020204" pitchFamily="34" charset="0"/>
              </a:rPr>
              <a:t>Prix d´une communication locale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61201" y="5663612"/>
            <a:ext cx="1953778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sz="1900" b="1" u="sng" baseline="30000" dirty="0" smtClean="0"/>
              <a:t>سحب دفتر </a:t>
            </a:r>
            <a:r>
              <a:rPr lang="ar-MA" sz="1900" b="1" u="sng" baseline="30000" dirty="0" err="1" smtClean="0"/>
              <a:t>التحملات</a:t>
            </a:r>
            <a:r>
              <a:rPr lang="ar-MA" sz="1900" b="1" baseline="30000" dirty="0" smtClean="0"/>
              <a:t> : </a:t>
            </a:r>
            <a:endParaRPr lang="fr-FR" sz="1900" b="1" baseline="30000" dirty="0" smtClean="0"/>
          </a:p>
          <a:p>
            <a:pPr algn="r" rtl="1"/>
            <a:r>
              <a:rPr lang="ar-MA" sz="1900" b="1" baseline="30000" dirty="0" smtClean="0">
                <a:solidFill>
                  <a:srgbClr val="FF0000"/>
                </a:solidFill>
              </a:rPr>
              <a:t>من 30</a:t>
            </a:r>
            <a:r>
              <a:rPr lang="ar-MA" sz="1900" b="1" dirty="0" smtClean="0">
                <a:solidFill>
                  <a:srgbClr val="FF0000"/>
                </a:solidFill>
              </a:rPr>
              <a:t> </a:t>
            </a:r>
            <a:r>
              <a:rPr lang="ar-MA" sz="1900" b="1" baseline="30000" dirty="0" smtClean="0">
                <a:solidFill>
                  <a:srgbClr val="FF0000"/>
                </a:solidFill>
              </a:rPr>
              <a:t>ابريل</a:t>
            </a:r>
            <a:r>
              <a:rPr lang="ar-MA" sz="1900" b="1" dirty="0" smtClean="0">
                <a:solidFill>
                  <a:srgbClr val="FF0000"/>
                </a:solidFill>
              </a:rPr>
              <a:t> </a:t>
            </a:r>
            <a:r>
              <a:rPr lang="ar-MA" sz="1900" b="1" baseline="30000" dirty="0" smtClean="0">
                <a:solidFill>
                  <a:srgbClr val="FF0000"/>
                </a:solidFill>
              </a:rPr>
              <a:t>2018</a:t>
            </a:r>
          </a:p>
          <a:p>
            <a:pPr algn="r" rtl="1"/>
            <a:r>
              <a:rPr lang="ar-MA" sz="1900" b="1" baseline="30000" dirty="0" smtClean="0">
                <a:solidFill>
                  <a:srgbClr val="FF0000"/>
                </a:solidFill>
              </a:rPr>
              <a:t>إلى غاية 21 </a:t>
            </a:r>
            <a:r>
              <a:rPr lang="ar-MA" sz="1900" b="1" baseline="30000" dirty="0" err="1" smtClean="0">
                <a:solidFill>
                  <a:srgbClr val="FF0000"/>
                </a:solidFill>
              </a:rPr>
              <a:t>ماي</a:t>
            </a:r>
            <a:r>
              <a:rPr lang="ar-MA" sz="1900" b="1" baseline="30000" dirty="0" smtClean="0">
                <a:solidFill>
                  <a:srgbClr val="FF0000"/>
                </a:solidFill>
              </a:rPr>
              <a:t> 2018 </a:t>
            </a:r>
          </a:p>
          <a:p>
            <a:pPr algn="just" rtl="1"/>
            <a:endParaRPr lang="ar-MA" sz="1000" b="1" u="sng" baseline="30000" dirty="0" smtClean="0"/>
          </a:p>
          <a:p>
            <a:pPr algn="r" rtl="1"/>
            <a:r>
              <a:rPr lang="ar-MA" sz="1900" b="1" u="sng" baseline="30000" dirty="0" smtClean="0"/>
              <a:t>آخر أجل لوضع دفتر </a:t>
            </a:r>
            <a:r>
              <a:rPr lang="ar-MA" sz="1900" b="1" u="sng" baseline="30000" dirty="0" err="1" smtClean="0"/>
              <a:t>التحملات</a:t>
            </a:r>
            <a:r>
              <a:rPr lang="ar-MA" sz="1900" b="1" baseline="30000" dirty="0" smtClean="0"/>
              <a:t> : </a:t>
            </a:r>
            <a:r>
              <a:rPr lang="fr-FR" sz="1900" b="1" baseline="30000" dirty="0" smtClean="0"/>
              <a:t> </a:t>
            </a:r>
          </a:p>
          <a:p>
            <a:pPr algn="r" rtl="1"/>
            <a:r>
              <a:rPr lang="ar-MA" sz="1900" b="1" baseline="30000" dirty="0" smtClean="0">
                <a:solidFill>
                  <a:srgbClr val="FF0000"/>
                </a:solidFill>
              </a:rPr>
              <a:t>21 </a:t>
            </a:r>
            <a:r>
              <a:rPr lang="ar-MA" sz="1900" b="1" baseline="30000" dirty="0" err="1" smtClean="0">
                <a:solidFill>
                  <a:srgbClr val="FF0000"/>
                </a:solidFill>
              </a:rPr>
              <a:t>ماي</a:t>
            </a:r>
            <a:r>
              <a:rPr lang="ar-MA" sz="1900" b="1" baseline="30000" dirty="0" smtClean="0">
                <a:solidFill>
                  <a:srgbClr val="FF0000"/>
                </a:solidFill>
              </a:rPr>
              <a:t>  2018 .</a:t>
            </a:r>
          </a:p>
          <a:p>
            <a:pPr algn="r" rtl="1"/>
            <a:endParaRPr lang="fr-FR" sz="1000" b="1" baseline="30000" dirty="0" smtClean="0"/>
          </a:p>
          <a:p>
            <a:pPr algn="r" rtl="1"/>
            <a:r>
              <a:rPr lang="ar-MA" sz="1900" b="1" u="sng" baseline="30000" dirty="0" smtClean="0"/>
              <a:t>اجتماع لـجنة الفـــرز</a:t>
            </a:r>
            <a:r>
              <a:rPr lang="fr-FR" sz="1900" b="1" u="sng" baseline="30000" dirty="0" smtClean="0"/>
              <a:t> </a:t>
            </a:r>
            <a:r>
              <a:rPr lang="ar-MA" sz="1900" b="1" baseline="30000" dirty="0" smtClean="0"/>
              <a:t>: </a:t>
            </a:r>
          </a:p>
          <a:p>
            <a:pPr algn="r" rtl="1"/>
            <a:r>
              <a:rPr lang="ar-MA" sz="1900" b="1" baseline="30000" smtClean="0"/>
              <a:t>يوم 22 </a:t>
            </a:r>
            <a:r>
              <a:rPr lang="ar-MA" sz="1900" b="1" baseline="30000" dirty="0" err="1" smtClean="0"/>
              <a:t>ماي</a:t>
            </a:r>
            <a:r>
              <a:rPr lang="ar-MA" sz="1900" b="1" baseline="30000" dirty="0" smtClean="0"/>
              <a:t> 2018 </a:t>
            </a:r>
          </a:p>
          <a:p>
            <a:pPr algn="r" rtl="1"/>
            <a:r>
              <a:rPr lang="ar-MA" sz="1900" b="1" baseline="30000" dirty="0" smtClean="0"/>
              <a:t>بمقر العمران مراكش</a:t>
            </a:r>
            <a:r>
              <a:rPr lang="fr-FR" sz="1900" b="1" baseline="30000" dirty="0" smtClean="0"/>
              <a:t> </a:t>
            </a:r>
            <a:r>
              <a:rPr lang="ar-MA" sz="1900" b="1" baseline="30000" dirty="0" smtClean="0"/>
              <a:t>بحضور موثق .</a:t>
            </a:r>
            <a:endParaRPr lang="fr-FR" sz="1900" b="1" baseline="30000" dirty="0"/>
          </a:p>
        </p:txBody>
      </p:sp>
      <p:graphicFrame>
        <p:nvGraphicFramePr>
          <p:cNvPr id="27" name="Group 19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3331899"/>
              </p:ext>
            </p:extLst>
          </p:nvPr>
        </p:nvGraphicFramePr>
        <p:xfrm>
          <a:off x="2003313" y="5635958"/>
          <a:ext cx="5390712" cy="28678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94883"/>
                <a:gridCol w="893135"/>
                <a:gridCol w="956930"/>
                <a:gridCol w="824948"/>
                <a:gridCol w="627321"/>
                <a:gridCol w="493495"/>
              </a:tblGrid>
              <a:tr h="368747"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الوكالات التجارية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لسحب وإيداع </a:t>
                      </a:r>
                      <a:r>
                        <a:rPr kumimoji="0" lang="ar-M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دفترالتحملات</a:t>
                      </a: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المساحة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(ب </a:t>
                      </a:r>
                      <a:r>
                        <a:rPr kumimoji="0" lang="ar-MA" sz="1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</a:t>
                      </a: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²</a:t>
                      </a: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الرقم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نوع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المنتوج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التجزئات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الموقع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14827">
                <a:tc rowSpan="5">
                  <a:txBody>
                    <a:bodyPr/>
                    <a:lstStyle/>
                    <a:p>
                      <a:pPr algn="ctr" rtl="1">
                        <a:buFont typeface="Arial" pitchFamily="34" charset="0"/>
                        <a:buNone/>
                      </a:pPr>
                      <a:endParaRPr kumimoji="0" lang="ar-MA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*الوكالة التجارية الجهوية </a:t>
                      </a:r>
                    </a:p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العمران مراكش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ساحة 16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نونبر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شارع محمد الخامس  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كليز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- مراكش  </a:t>
                      </a:r>
                    </a:p>
                    <a:p>
                      <a:pPr algn="ctr" rtl="1"/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الهاتف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 38 78 44 24 05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/>
                      <a:endParaRPr kumimoji="0" lang="ar-MA" sz="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kumimoji="0" lang="fr-FR" sz="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وكالة العمران </a:t>
                      </a:r>
                      <a:r>
                        <a:rPr kumimoji="0" lang="ar-MA" sz="10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شيشاوة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تجزئة النهضة – فيلا رقم 1 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طريق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الصويرة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–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شيشاوة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/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الهاتف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98 36 35 24 05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/>
                      <a:endParaRPr kumimoji="0" lang="fr-FR" sz="4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/>
                      <a:endParaRPr kumimoji="0" lang="ar-MA" sz="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وكالة العمران بن جرير 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تجزئة الرياض  </a:t>
                      </a:r>
                    </a:p>
                    <a:p>
                      <a:pPr algn="ctr" rtl="1"/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الهاتف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82 64 31 24 05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/>
                      <a:r>
                        <a:rPr kumimoji="0" lang="ar-MA" sz="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fr-FR" sz="4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862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حضانة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بقعة لبناء حضانة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الرياض 3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ابن جرير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شقق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r>
                        <a:rPr kumimoji="0" lang="ar-M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جنانات</a:t>
                      </a: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3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الشطر 1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مراكش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98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C/35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أنوار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04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133 إلى 156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128 إلى 144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126 إلى 166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123 - 122 -127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140 إلى 178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128 إلى 137</a:t>
                      </a: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  525إلى 528 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530 إلى 532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535 إلى 537  539 -543 - 545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549 إلى 550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556 إلى 558</a:t>
                      </a:r>
                      <a:r>
                        <a:rPr kumimoji="0" lang="fr-FR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ar-MA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بقع من سفلي تجاري وثلاث طوابق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الخير </a:t>
                      </a:r>
                      <a:endParaRPr kumimoji="0" lang="ar-M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شيشاوة</a:t>
                      </a:r>
                      <a:endParaRPr kumimoji="0" lang="ar-MA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ar-M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-1" y="1350335"/>
            <a:ext cx="52219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3200" b="1" dirty="0" smtClean="0">
                <a:latin typeface="Arabic Typesetting" pitchFamily="66" charset="-78"/>
                <a:cs typeface="Arabic Typesetting" pitchFamily="66" charset="-78"/>
              </a:rPr>
              <a:t>تجزئة “الرياض 3 ” </a:t>
            </a:r>
            <a:r>
              <a:rPr lang="fr-FR" sz="3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MA" sz="3200" b="1" dirty="0" smtClean="0">
                <a:latin typeface="Arabic Typesetting" pitchFamily="66" charset="-78"/>
                <a:cs typeface="Arabic Typesetting" pitchFamily="66" charset="-78"/>
              </a:rPr>
              <a:t>ببن </a:t>
            </a:r>
            <a:r>
              <a:rPr lang="ar-MA" sz="3200" b="1" dirty="0" err="1" smtClean="0">
                <a:latin typeface="Arabic Typesetting" pitchFamily="66" charset="-78"/>
                <a:cs typeface="Arabic Typesetting" pitchFamily="66" charset="-78"/>
              </a:rPr>
              <a:t>اجرير</a:t>
            </a:r>
            <a:endParaRPr lang="ar-MA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MA" sz="28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MA" sz="2400" b="1" dirty="0" smtClean="0">
                <a:latin typeface="Arabic Typesetting" pitchFamily="66" charset="-78"/>
                <a:cs typeface="Arabic Typesetting" pitchFamily="66" charset="-78"/>
              </a:rPr>
              <a:t>عمليات “ </a:t>
            </a:r>
            <a:r>
              <a:rPr lang="ar-MA" sz="2400" b="1" dirty="0" err="1" smtClean="0">
                <a:latin typeface="Arabic Typesetting" pitchFamily="66" charset="-78"/>
                <a:cs typeface="Arabic Typesetting" pitchFamily="66" charset="-78"/>
              </a:rPr>
              <a:t>جنانات</a:t>
            </a:r>
            <a:r>
              <a:rPr lang="ar-MA" sz="2400" b="1" dirty="0" smtClean="0">
                <a:latin typeface="Arabic Typesetting" pitchFamily="66" charset="-78"/>
                <a:cs typeface="Arabic Typesetting" pitchFamily="66" charset="-78"/>
              </a:rPr>
              <a:t> 3 ” </a:t>
            </a:r>
            <a:r>
              <a:rPr lang="ar-MA" sz="2400" b="1" dirty="0" err="1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MA" sz="2400" b="1" dirty="0" smtClean="0">
                <a:latin typeface="Arabic Typesetting" pitchFamily="66" charset="-78"/>
                <a:cs typeface="Arabic Typesetting" pitchFamily="66" charset="-78"/>
              </a:rPr>
              <a:t> “ أنوار ” بمراكش </a:t>
            </a:r>
            <a:r>
              <a:rPr lang="ar-MA" sz="2400" b="1" dirty="0" err="1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MA" sz="2400" b="1" dirty="0" smtClean="0">
                <a:latin typeface="Arabic Typesetting" pitchFamily="66" charset="-78"/>
                <a:cs typeface="Arabic Typesetting" pitchFamily="66" charset="-78"/>
              </a:rPr>
              <a:t> “ الخير ” </a:t>
            </a:r>
            <a:r>
              <a:rPr lang="ar-MA" sz="2400" b="1" dirty="0" err="1" smtClean="0">
                <a:latin typeface="Arabic Typesetting" pitchFamily="66" charset="-78"/>
                <a:cs typeface="Arabic Typesetting" pitchFamily="66" charset="-78"/>
              </a:rPr>
              <a:t>بشيشاوة</a:t>
            </a:r>
            <a:endParaRPr lang="ar-MA" sz="2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endParaRPr lang="ar-MA" sz="2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MA" sz="2400" b="1" dirty="0" smtClean="0">
                <a:latin typeface="Arial" pitchFamily="34" charset="0"/>
                <a:cs typeface="Arial" pitchFamily="34" charset="0"/>
              </a:rPr>
              <a:t>بقع أرضية </a:t>
            </a:r>
            <a:r>
              <a:rPr lang="ar-MA" sz="24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MA" sz="2400" b="1" dirty="0" smtClean="0">
                <a:latin typeface="Arial" pitchFamily="34" charset="0"/>
                <a:cs typeface="Arial" pitchFamily="34" charset="0"/>
              </a:rPr>
              <a:t> شقق</a:t>
            </a:r>
            <a:endParaRPr lang="ar-MA" sz="2000" b="1" dirty="0" smtClean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" name="ZoneTexte 20"/>
          <p:cNvSpPr txBox="1"/>
          <p:nvPr/>
        </p:nvSpPr>
        <p:spPr>
          <a:xfrm rot="10800000" flipV="1">
            <a:off x="2913215" y="8862576"/>
            <a:ext cx="454505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Arial" charset="0"/>
              <a:buNone/>
            </a:pPr>
            <a:r>
              <a:rPr lang="x-none" sz="1900" b="1" baseline="30000" smtClean="0">
                <a:solidFill>
                  <a:schemeClr val="bg1"/>
                </a:solidFill>
              </a:rPr>
              <a:t>‭</a:t>
            </a:r>
            <a:r>
              <a:rPr lang="ar-MA" sz="1900" b="1" baseline="30000" dirty="0" smtClean="0">
                <a:solidFill>
                  <a:schemeClr val="bg1"/>
                </a:solidFill>
              </a:rPr>
              <a:t>فعلى الأشخاص الراغبين</a:t>
            </a:r>
            <a:r>
              <a:rPr lang="fr-FR" sz="19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1900" b="1" baseline="30000" dirty="0" smtClean="0">
                <a:solidFill>
                  <a:schemeClr val="bg1"/>
                </a:solidFill>
              </a:rPr>
              <a:t>في سحب دفتر التحملات ، الاتصال بكتابة</a:t>
            </a:r>
            <a:r>
              <a:rPr lang="fr-FR" sz="1900" b="1" baseline="30000" dirty="0" smtClean="0">
                <a:solidFill>
                  <a:schemeClr val="bg1"/>
                </a:solidFill>
              </a:rPr>
              <a:t> </a:t>
            </a:r>
            <a:r>
              <a:rPr lang="ar-MA" sz="1900" b="1" baseline="30000" dirty="0" smtClean="0">
                <a:solidFill>
                  <a:schemeClr val="bg1"/>
                </a:solidFill>
              </a:rPr>
              <a:t>المديرية</a:t>
            </a:r>
          </a:p>
          <a:p>
            <a:pPr algn="r" rtl="1">
              <a:lnSpc>
                <a:spcPct val="150000"/>
              </a:lnSpc>
              <a:buFont typeface="Arial" charset="0"/>
              <a:buNone/>
            </a:pPr>
            <a:r>
              <a:rPr lang="ar-MA" sz="1900" b="1" baseline="30000" dirty="0" smtClean="0">
                <a:solidFill>
                  <a:schemeClr val="bg1"/>
                </a:solidFill>
              </a:rPr>
              <a:t> التجارية   للعمران مـراكش بمقرها الرئيسي  أو بالوكالات التجارية  بالعناوين المذكورة  أعلاه.</a:t>
            </a:r>
          </a:p>
        </p:txBody>
      </p:sp>
      <p:pic>
        <p:nvPicPr>
          <p:cNvPr id="29" name="Image 28" descr="Visuel lotissemen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6" y="3320995"/>
            <a:ext cx="5096836" cy="2163300"/>
          </a:xfrm>
          <a:prstGeom prst="rect">
            <a:avLst/>
          </a:prstGeom>
          <a:scene3d>
            <a:camera prst="orthographicFront">
              <a:rot lat="10800000" lon="0" rev="10800000"/>
            </a:camera>
            <a:lightRig rig="threePt" dir="t"/>
          </a:scene3d>
        </p:spPr>
      </p:pic>
    </p:spTree>
    <p:extLst>
      <p:ext uri="{BB962C8B-B14F-4D97-AF65-F5344CB8AC3E}">
        <p14:creationId xmlns="" xmlns:p14="http://schemas.microsoft.com/office/powerpoint/2010/main" val="14506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326</Words>
  <Application>Microsoft Office PowerPoint</Application>
  <PresentationFormat>Personnalisé</PresentationFormat>
  <Paragraphs>81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01730173</cp:lastModifiedBy>
  <cp:revision>397</cp:revision>
  <dcterms:created xsi:type="dcterms:W3CDTF">2014-05-12T10:25:50Z</dcterms:created>
  <dcterms:modified xsi:type="dcterms:W3CDTF">2018-04-26T14:34:23Z</dcterms:modified>
</cp:coreProperties>
</file>