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761163" cy="9942513"/>
  <p:defaultTextStyle>
    <a:defPPr>
      <a:defRPr lang="fr-FR"/>
    </a:defPPr>
    <a:lvl1pPr marL="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5050"/>
    <a:srgbClr val="336600"/>
    <a:srgbClr val="186303"/>
    <a:srgbClr val="B1AE5E"/>
    <a:srgbClr val="981C8B"/>
    <a:srgbClr val="FF30E9"/>
    <a:srgbClr val="621359"/>
    <a:srgbClr val="62242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Style léger 1 - Accentuation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27F97BB-C833-4FB7-BDE5-3F7075034690}" styleName="Style à thème 2 - Accentuation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Style à thème 2 - Accentuation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Style à thème 2 - Accentuation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27102A9-8310-4765-A935-A1911B00CA55}" styleName="Style léger 1 - Accentuation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118" autoAdjust="0"/>
    <p:restoredTop sz="94660"/>
  </p:normalViewPr>
  <p:slideViewPr>
    <p:cSldViewPr snapToGrid="0" snapToObjects="1">
      <p:cViewPr>
        <p:scale>
          <a:sx n="90" d="100"/>
          <a:sy n="90" d="100"/>
        </p:scale>
        <p:origin x="-1326" y="249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79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8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8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26/04/2018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453649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26/04/2018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839163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2299" y="571546"/>
            <a:ext cx="1276231" cy="12158326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607" y="571546"/>
            <a:ext cx="3702646" cy="12158326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26/04/2018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113759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26/04/2018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942627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0"/>
            <a:ext cx="6428423" cy="2122882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2"/>
            <a:ext cx="6428423" cy="2338138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43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87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3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7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1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6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0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4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26/04/2018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517706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607" y="3325355"/>
            <a:ext cx="2489438" cy="940451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9093" y="3325355"/>
            <a:ext cx="2489438" cy="940451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26/04/2018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053014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3"/>
            <a:ext cx="3341572" cy="6158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4" y="2392573"/>
            <a:ext cx="3342884" cy="99711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4" y="3389683"/>
            <a:ext cx="3342884" cy="6158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26/04/2018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4090811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26/04/2018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97687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26/04/2018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4065469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7"/>
            <a:ext cx="2488126" cy="1811130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4" cy="9122457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8"/>
            <a:ext cx="2488126" cy="7311326"/>
          </a:xfrm>
        </p:spPr>
        <p:txBody>
          <a:bodyPr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26/04/2018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7125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600"/>
            </a:lvl1pPr>
            <a:lvl2pPr marL="521437" indent="0">
              <a:buNone/>
              <a:defRPr sz="3200"/>
            </a:lvl2pPr>
            <a:lvl3pPr marL="1042873" indent="0">
              <a:buNone/>
              <a:defRPr sz="2700"/>
            </a:lvl3pPr>
            <a:lvl4pPr marL="1564310" indent="0">
              <a:buNone/>
              <a:defRPr sz="2300"/>
            </a:lvl4pPr>
            <a:lvl5pPr marL="2085746" indent="0">
              <a:buNone/>
              <a:defRPr sz="2300"/>
            </a:lvl5pPr>
            <a:lvl6pPr marL="2607183" indent="0">
              <a:buNone/>
              <a:defRPr sz="2300"/>
            </a:lvl6pPr>
            <a:lvl7pPr marL="3128620" indent="0">
              <a:buNone/>
              <a:defRPr sz="2300"/>
            </a:lvl7pPr>
            <a:lvl8pPr marL="3650056" indent="0">
              <a:buNone/>
              <a:defRPr sz="2300"/>
            </a:lvl8pPr>
            <a:lvl9pPr marL="4171493" indent="0">
              <a:buNone/>
              <a:defRPr sz="23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6"/>
            <a:ext cx="4537710" cy="1254429"/>
          </a:xfrm>
        </p:spPr>
        <p:txBody>
          <a:bodyPr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26/04/2018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4224653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7"/>
            <a:ext cx="6806565" cy="7054007"/>
          </a:xfrm>
          <a:prstGeom prst="rect">
            <a:avLst/>
          </a:prstGeom>
        </p:spPr>
        <p:txBody>
          <a:bodyPr vert="horz" lIns="104287" tIns="52144" rIns="104287" bIns="52144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9C3E4-7BB2-8E41-AC68-D965B606CAE2}" type="datetimeFigureOut">
              <a:rPr lang="fr-FR" smtClean="0"/>
              <a:pPr/>
              <a:t>26/04/2018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CE45B-C7DF-7046-8330-68C4630A67C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268971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21437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077" indent="-391077" algn="l" defTabSz="521437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7334" indent="-325898" algn="l" defTabSz="521437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592" indent="-260718" algn="l" defTabSz="521437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028" indent="-260718" algn="l" defTabSz="521437" rtl="0" eaLnBrk="1" latinLnBrk="0" hangingPunct="1">
        <a:spcBef>
          <a:spcPct val="20000"/>
        </a:spcBef>
        <a:buFont typeface="Arial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465" indent="-260718" algn="l" defTabSz="521437" rtl="0" eaLnBrk="1" latinLnBrk="0" hangingPunct="1">
        <a:spcBef>
          <a:spcPct val="20000"/>
        </a:spcBef>
        <a:buFont typeface="Arial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90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338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775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21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37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87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1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74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18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62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05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49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Image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44819" y="3320995"/>
            <a:ext cx="5614780" cy="7368726"/>
          </a:xfrm>
          <a:prstGeom prst="rect">
            <a:avLst/>
          </a:prstGeom>
        </p:spPr>
      </p:pic>
      <p:pic>
        <p:nvPicPr>
          <p:cNvPr id="16" name="Image 15" descr="Bande titre commerc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40695"/>
            <a:ext cx="5054606" cy="2189359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4965700" y="8363365"/>
            <a:ext cx="276896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 smtClean="0"/>
              <a:t>.</a:t>
            </a:r>
            <a:endParaRPr lang="fr-FR" sz="1000" dirty="0"/>
          </a:p>
        </p:txBody>
      </p:sp>
      <p:sp>
        <p:nvSpPr>
          <p:cNvPr id="33" name="ZoneTexte 32"/>
          <p:cNvSpPr txBox="1"/>
          <p:nvPr/>
        </p:nvSpPr>
        <p:spPr>
          <a:xfrm>
            <a:off x="0" y="338741"/>
            <a:ext cx="7562850" cy="379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80000"/>
              </a:lnSpc>
            </a:pPr>
            <a:r>
              <a:rPr lang="x-none" sz="3500" b="1" baseline="30000" dirty="0">
                <a:solidFill>
                  <a:srgbClr val="186303"/>
                </a:solidFill>
                <a:latin typeface="Century Gothic"/>
                <a:cs typeface="Century Gothic"/>
              </a:rPr>
              <a:t>إعلان‭ ‬عن‭ </a:t>
            </a:r>
            <a:r>
              <a:rPr lang="x-none" sz="3500" b="1" baseline="30000">
                <a:solidFill>
                  <a:srgbClr val="186303"/>
                </a:solidFill>
                <a:latin typeface="Century Gothic"/>
                <a:cs typeface="Century Gothic"/>
              </a:rPr>
              <a:t>‬</a:t>
            </a:r>
            <a:r>
              <a:rPr lang="x-none" sz="3500" b="1" baseline="30000" smtClean="0">
                <a:solidFill>
                  <a:srgbClr val="186303"/>
                </a:solidFill>
                <a:latin typeface="Century Gothic"/>
                <a:cs typeface="Century Gothic"/>
              </a:rPr>
              <a:t>بيع</a:t>
            </a:r>
            <a:r>
              <a:rPr lang="ar-MA" sz="3500" b="1" baseline="30000" dirty="0" smtClean="0">
                <a:solidFill>
                  <a:srgbClr val="186303"/>
                </a:solidFill>
                <a:latin typeface="Century Gothic"/>
                <a:cs typeface="Century Gothic"/>
              </a:rPr>
              <a:t> عن طريق عروض أثمان</a:t>
            </a:r>
            <a:endParaRPr lang="x-none" sz="3500" b="1" baseline="30000" dirty="0">
              <a:solidFill>
                <a:srgbClr val="186303"/>
              </a:solidFill>
              <a:latin typeface="Century Gothic"/>
              <a:cs typeface="Century Gothic"/>
            </a:endParaRPr>
          </a:p>
        </p:txBody>
      </p:sp>
      <p:pic>
        <p:nvPicPr>
          <p:cNvPr id="28" name="Image 27" descr="Site Al omran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237" y="9347324"/>
            <a:ext cx="1431565" cy="547708"/>
          </a:xfrm>
          <a:prstGeom prst="rect">
            <a:avLst/>
          </a:prstGeom>
        </p:spPr>
      </p:pic>
      <p:pic>
        <p:nvPicPr>
          <p:cNvPr id="9" name="Image 8" descr="Logo al omrane VA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1539" y="840695"/>
            <a:ext cx="2491312" cy="2176608"/>
          </a:xfrm>
          <a:prstGeom prst="rect">
            <a:avLst/>
          </a:prstGeom>
        </p:spPr>
      </p:pic>
      <p:sp>
        <p:nvSpPr>
          <p:cNvPr id="23" name="ZoneTexte 22"/>
          <p:cNvSpPr txBox="1"/>
          <p:nvPr/>
        </p:nvSpPr>
        <p:spPr>
          <a:xfrm>
            <a:off x="2094690" y="10066446"/>
            <a:ext cx="53373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x-none" sz="1000" smtClean="0">
                <a:solidFill>
                  <a:schemeClr val="bg1"/>
                </a:solidFill>
                <a:latin typeface="Century Gothic" panose="020B0502020202020204" pitchFamily="34" charset="0"/>
              </a:rPr>
              <a:t> العمران </a:t>
            </a:r>
            <a:r>
              <a:rPr lang="ar-MA" sz="1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مراكش-</a:t>
            </a:r>
            <a:r>
              <a:rPr lang="ar-MA" sz="1000" smtClean="0">
                <a:solidFill>
                  <a:schemeClr val="bg1"/>
                </a:solidFill>
                <a:latin typeface="Century Gothic" panose="020B0502020202020204" pitchFamily="34" charset="0"/>
              </a:rPr>
              <a:t>اسفي</a:t>
            </a:r>
            <a:endParaRPr lang="ar-MA" sz="100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r"/>
            <a:r>
              <a:rPr lang="fr-FR" sz="1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05 24 44 78 38 </a:t>
            </a:r>
            <a:r>
              <a:rPr lang="ar-MA" sz="1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شارع محمد الخامس، ساحة 16 نونبر، جليز مراكش – الهاتف: </a:t>
            </a:r>
            <a:r>
              <a:rPr lang="fr-FR" sz="1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endParaRPr lang="ar-MA" sz="100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r"/>
            <a:r>
              <a:rPr lang="ar-MA" sz="1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الفاكس: 18 62 44 24 05  - العمران مراكش فرع لمجموعة العمران</a:t>
            </a:r>
            <a:endParaRPr lang="x-none" sz="100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 rot="10800000" flipV="1">
            <a:off x="5221984" y="3638331"/>
            <a:ext cx="2172038" cy="1651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x-none" sz="1900" b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‭</a:t>
            </a:r>
            <a:r>
              <a:rPr lang="ar-SA" sz="1900" b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تعلن‭ </a:t>
            </a:r>
            <a:r>
              <a:rPr lang="ar-MA" sz="1900" b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1900" b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‭ ‬العمران‭ ‬</a:t>
            </a:r>
            <a:r>
              <a:rPr lang="ar-MA" sz="1900" b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مراكش-</a:t>
            </a:r>
            <a:r>
              <a:rPr lang="ar-MA" sz="1900" b="1" baseline="30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اسفي</a:t>
            </a:r>
            <a:r>
              <a:rPr lang="ar-MA" sz="1900" b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أنها تضـع للبيع عـن طــريق</a:t>
            </a:r>
            <a:r>
              <a:rPr lang="fr-FR" sz="1900" b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MA" sz="1900" b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عروض أثمان ودفتر </a:t>
            </a:r>
            <a:r>
              <a:rPr lang="ar-MA" sz="1900" b="1" baseline="30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التحملات</a:t>
            </a:r>
            <a:r>
              <a:rPr lang="fr-FR" sz="1900" b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MA" sz="1900" b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، بقعا أرضية </a:t>
            </a:r>
            <a:r>
              <a:rPr lang="ar-MA" sz="1900" b="1" baseline="30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و</a:t>
            </a:r>
            <a:r>
              <a:rPr lang="ar-MA" sz="1900" b="1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شقق كما هو مبين في الجدول أسفله </a:t>
            </a:r>
            <a:r>
              <a:rPr lang="ar-MA" sz="1900" b="1" baseline="30000" dirty="0" smtClean="0">
                <a:solidFill>
                  <a:schemeClr val="bg1"/>
                </a:solidFill>
              </a:rPr>
              <a:t>:  </a:t>
            </a:r>
          </a:p>
        </p:txBody>
      </p:sp>
      <p:pic>
        <p:nvPicPr>
          <p:cNvPr id="19" name="Image 18" descr="Numero bleu.psd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21220"/>
          <a:stretch/>
        </p:blipFill>
        <p:spPr>
          <a:xfrm>
            <a:off x="308237" y="8404239"/>
            <a:ext cx="1509433" cy="526844"/>
          </a:xfrm>
          <a:prstGeom prst="rect">
            <a:avLst/>
          </a:prstGeom>
        </p:spPr>
      </p:pic>
      <p:sp>
        <p:nvSpPr>
          <p:cNvPr id="25" name="ZoneTexte 24"/>
          <p:cNvSpPr txBox="1"/>
          <p:nvPr/>
        </p:nvSpPr>
        <p:spPr>
          <a:xfrm>
            <a:off x="230369" y="8994306"/>
            <a:ext cx="170731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00" b="1" dirty="0">
                <a:latin typeface="Century Gothic" panose="020B0502020202020204" pitchFamily="34" charset="0"/>
              </a:rPr>
              <a:t>Prix d´une communication locale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-61201" y="5663612"/>
            <a:ext cx="1953778" cy="2149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MA" sz="1900" b="1" u="sng" baseline="30000" dirty="0" smtClean="0"/>
              <a:t>سحب دفتر </a:t>
            </a:r>
            <a:r>
              <a:rPr lang="ar-MA" sz="1900" b="1" u="sng" baseline="30000" dirty="0" err="1" smtClean="0"/>
              <a:t>التحملات</a:t>
            </a:r>
            <a:r>
              <a:rPr lang="ar-MA" sz="1900" b="1" baseline="30000" dirty="0" smtClean="0"/>
              <a:t> : </a:t>
            </a:r>
            <a:endParaRPr lang="fr-FR" sz="1900" b="1" baseline="30000" dirty="0" smtClean="0"/>
          </a:p>
          <a:p>
            <a:pPr algn="r" rtl="1"/>
            <a:r>
              <a:rPr lang="ar-MA" sz="1900" b="1" baseline="30000" dirty="0" smtClean="0">
                <a:solidFill>
                  <a:srgbClr val="FF0000"/>
                </a:solidFill>
              </a:rPr>
              <a:t>من 30</a:t>
            </a:r>
            <a:r>
              <a:rPr lang="ar-MA" sz="1900" b="1" dirty="0" smtClean="0">
                <a:solidFill>
                  <a:srgbClr val="FF0000"/>
                </a:solidFill>
              </a:rPr>
              <a:t> </a:t>
            </a:r>
            <a:r>
              <a:rPr lang="ar-MA" sz="1900" b="1" baseline="30000" dirty="0" smtClean="0">
                <a:solidFill>
                  <a:srgbClr val="FF0000"/>
                </a:solidFill>
              </a:rPr>
              <a:t>ابريل</a:t>
            </a:r>
            <a:r>
              <a:rPr lang="ar-MA" sz="1900" b="1" dirty="0" smtClean="0">
                <a:solidFill>
                  <a:srgbClr val="FF0000"/>
                </a:solidFill>
              </a:rPr>
              <a:t> </a:t>
            </a:r>
            <a:r>
              <a:rPr lang="ar-MA" sz="1900" b="1" baseline="30000" dirty="0" smtClean="0">
                <a:solidFill>
                  <a:srgbClr val="FF0000"/>
                </a:solidFill>
              </a:rPr>
              <a:t>2018</a:t>
            </a:r>
          </a:p>
          <a:p>
            <a:pPr algn="r" rtl="1"/>
            <a:r>
              <a:rPr lang="ar-MA" sz="1900" b="1" baseline="30000" dirty="0" smtClean="0">
                <a:solidFill>
                  <a:srgbClr val="FF0000"/>
                </a:solidFill>
              </a:rPr>
              <a:t>إلى غاية 21 </a:t>
            </a:r>
            <a:r>
              <a:rPr lang="ar-MA" sz="1900" b="1" baseline="30000" dirty="0" err="1" smtClean="0">
                <a:solidFill>
                  <a:srgbClr val="FF0000"/>
                </a:solidFill>
              </a:rPr>
              <a:t>ماي</a:t>
            </a:r>
            <a:r>
              <a:rPr lang="ar-MA" sz="1900" b="1" baseline="30000" dirty="0" smtClean="0">
                <a:solidFill>
                  <a:srgbClr val="FF0000"/>
                </a:solidFill>
              </a:rPr>
              <a:t> 2018 </a:t>
            </a:r>
          </a:p>
          <a:p>
            <a:pPr algn="just" rtl="1"/>
            <a:endParaRPr lang="ar-MA" sz="1000" b="1" u="sng" baseline="30000" dirty="0" smtClean="0"/>
          </a:p>
          <a:p>
            <a:pPr algn="r" rtl="1"/>
            <a:r>
              <a:rPr lang="ar-MA" sz="1900" b="1" u="sng" baseline="30000" dirty="0" smtClean="0"/>
              <a:t>آخر أجل لوضع دفتر </a:t>
            </a:r>
            <a:r>
              <a:rPr lang="ar-MA" sz="1900" b="1" u="sng" baseline="30000" dirty="0" err="1" smtClean="0"/>
              <a:t>التحملات</a:t>
            </a:r>
            <a:r>
              <a:rPr lang="ar-MA" sz="1900" b="1" baseline="30000" dirty="0" smtClean="0"/>
              <a:t> : </a:t>
            </a:r>
            <a:r>
              <a:rPr lang="fr-FR" sz="1900" b="1" baseline="30000" dirty="0" smtClean="0"/>
              <a:t> </a:t>
            </a:r>
          </a:p>
          <a:p>
            <a:pPr algn="r" rtl="1"/>
            <a:r>
              <a:rPr lang="ar-MA" sz="1900" b="1" baseline="30000" dirty="0" smtClean="0">
                <a:solidFill>
                  <a:srgbClr val="FF0000"/>
                </a:solidFill>
              </a:rPr>
              <a:t>21 </a:t>
            </a:r>
            <a:r>
              <a:rPr lang="ar-MA" sz="1900" b="1" baseline="30000" dirty="0" err="1" smtClean="0">
                <a:solidFill>
                  <a:srgbClr val="FF0000"/>
                </a:solidFill>
              </a:rPr>
              <a:t>ماي</a:t>
            </a:r>
            <a:r>
              <a:rPr lang="ar-MA" sz="1900" b="1" baseline="30000" dirty="0" smtClean="0">
                <a:solidFill>
                  <a:srgbClr val="FF0000"/>
                </a:solidFill>
              </a:rPr>
              <a:t>  2018 .</a:t>
            </a:r>
          </a:p>
          <a:p>
            <a:pPr algn="r" rtl="1"/>
            <a:endParaRPr lang="fr-FR" sz="1000" b="1" baseline="30000" dirty="0" smtClean="0"/>
          </a:p>
          <a:p>
            <a:pPr algn="r" rtl="1"/>
            <a:r>
              <a:rPr lang="ar-MA" sz="1900" b="1" u="sng" baseline="30000" dirty="0" smtClean="0"/>
              <a:t>اجتماع لـجنة الفـــرز</a:t>
            </a:r>
            <a:r>
              <a:rPr lang="fr-FR" sz="1900" b="1" u="sng" baseline="30000" dirty="0" smtClean="0"/>
              <a:t> </a:t>
            </a:r>
            <a:r>
              <a:rPr lang="ar-MA" sz="1900" b="1" baseline="30000" dirty="0" smtClean="0"/>
              <a:t>: </a:t>
            </a:r>
          </a:p>
          <a:p>
            <a:pPr algn="r" rtl="1"/>
            <a:r>
              <a:rPr lang="ar-MA" sz="1900" b="1" baseline="30000" smtClean="0"/>
              <a:t>يوم 22 </a:t>
            </a:r>
            <a:r>
              <a:rPr lang="ar-MA" sz="1900" b="1" baseline="30000" dirty="0" err="1" smtClean="0"/>
              <a:t>ماي</a:t>
            </a:r>
            <a:r>
              <a:rPr lang="ar-MA" sz="1900" b="1" baseline="30000" dirty="0" smtClean="0"/>
              <a:t> 2018 </a:t>
            </a:r>
          </a:p>
          <a:p>
            <a:pPr algn="r" rtl="1"/>
            <a:r>
              <a:rPr lang="ar-MA" sz="1900" b="1" baseline="30000" dirty="0" smtClean="0"/>
              <a:t>بمقر العمران مراكش</a:t>
            </a:r>
            <a:r>
              <a:rPr lang="fr-FR" sz="1900" b="1" baseline="30000" dirty="0" smtClean="0"/>
              <a:t> </a:t>
            </a:r>
            <a:r>
              <a:rPr lang="ar-MA" sz="1900" b="1" baseline="30000" dirty="0" smtClean="0"/>
              <a:t>بحضور موثق .</a:t>
            </a:r>
            <a:endParaRPr lang="fr-FR" sz="1900" b="1" baseline="30000" dirty="0"/>
          </a:p>
        </p:txBody>
      </p:sp>
      <p:graphicFrame>
        <p:nvGraphicFramePr>
          <p:cNvPr id="27" name="Group 19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63331899"/>
              </p:ext>
            </p:extLst>
          </p:nvPr>
        </p:nvGraphicFramePr>
        <p:xfrm>
          <a:off x="2003313" y="5635958"/>
          <a:ext cx="5390712" cy="2867804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594883"/>
                <a:gridCol w="893135"/>
                <a:gridCol w="956930"/>
                <a:gridCol w="824948"/>
                <a:gridCol w="627321"/>
                <a:gridCol w="493495"/>
              </a:tblGrid>
              <a:tr h="368747"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ar-M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cs typeface="Arial" charset="0"/>
                        </a:rPr>
                        <a:t>الوكالات التجارية </a:t>
                      </a: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ar-M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cs typeface="Arial" charset="0"/>
                        </a:rPr>
                        <a:t>لسحب وإيداع </a:t>
                      </a:r>
                      <a:r>
                        <a:rPr kumimoji="0" lang="ar-MA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cs typeface="Arial" charset="0"/>
                        </a:rPr>
                        <a:t>دفترالتحملات</a:t>
                      </a: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cs typeface="Arial" charset="0"/>
                        </a:rPr>
                        <a:t> 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L="18000" marR="18000" marT="18000" marB="1800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ar-MA" sz="1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المساحة</a:t>
                      </a: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ar-MA" sz="1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 (ب </a:t>
                      </a:r>
                      <a:r>
                        <a:rPr kumimoji="0" lang="ar-MA" sz="1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م</a:t>
                      </a:r>
                      <a:r>
                        <a:rPr kumimoji="0" lang="en-US" sz="1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²</a:t>
                      </a:r>
                      <a:r>
                        <a:rPr kumimoji="0" lang="ar-MA" sz="1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L="18000" marR="18000" marT="18000" marB="1800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ar-M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cs typeface="Arial" charset="0"/>
                        </a:rPr>
                        <a:t>الرقم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L="18000" marR="18000" marT="18000" marB="1800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ar-M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cs typeface="Arial" charset="0"/>
                        </a:rPr>
                        <a:t>نوع</a:t>
                      </a: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ar-MA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cs typeface="Arial" charset="0"/>
                        </a:rPr>
                        <a:t>المنتوج</a:t>
                      </a:r>
                      <a:endParaRPr kumimoji="0" lang="fr-F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L="18000" marR="18000" marT="18000" marB="1800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ar-MA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cs typeface="Arial" charset="0"/>
                        </a:rPr>
                        <a:t>التجزئات</a:t>
                      </a:r>
                      <a:endParaRPr kumimoji="0" lang="fr-F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L="18000" marR="18000" marT="18000" marB="1800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ar-MA" sz="1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الموقع</a:t>
                      </a:r>
                      <a:endParaRPr kumimoji="0" lang="fr-F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L="18000" marR="18000" marT="18000" marB="1800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414827">
                <a:tc rowSpan="5">
                  <a:txBody>
                    <a:bodyPr/>
                    <a:lstStyle/>
                    <a:p>
                      <a:pPr algn="ctr" rtl="1">
                        <a:buFont typeface="Arial" pitchFamily="34" charset="0"/>
                        <a:buNone/>
                      </a:pPr>
                      <a:endParaRPr kumimoji="0" lang="ar-MA" sz="1000" b="1" u="none" strike="noStrike" kern="1200" cap="none" normalizeH="0" baseline="0" dirty="0" smtClean="0">
                        <a:ln>
                          <a:noFill/>
                        </a:ln>
                        <a:effectLst/>
                        <a:latin typeface="Century Gothic" pitchFamily="34" charset="0"/>
                      </a:endParaRPr>
                    </a:p>
                    <a:p>
                      <a:pPr algn="ctr" rtl="1">
                        <a:buFont typeface="Arial" pitchFamily="34" charset="0"/>
                        <a:buNone/>
                      </a:pPr>
                      <a:r>
                        <a:rPr kumimoji="0" lang="ar-MA" sz="10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entury Gothic" pitchFamily="34" charset="0"/>
                        </a:rPr>
                        <a:t>*الوكالة التجارية الجهوية </a:t>
                      </a:r>
                    </a:p>
                    <a:p>
                      <a:pPr algn="ctr" rtl="1">
                        <a:buFont typeface="Arial" pitchFamily="34" charset="0"/>
                        <a:buNone/>
                      </a:pPr>
                      <a:r>
                        <a:rPr kumimoji="0" lang="ar-MA" sz="10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entury Gothic" pitchFamily="34" charset="0"/>
                        </a:rPr>
                        <a:t>العمران مراكش</a:t>
                      </a:r>
                    </a:p>
                    <a:p>
                      <a:pPr algn="ctr" rtl="1"/>
                      <a:r>
                        <a:rPr kumimoji="0" lang="ar-MA" sz="1000" b="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entury Gothic" pitchFamily="34" charset="0"/>
                        </a:rPr>
                        <a:t>ساحة 16 </a:t>
                      </a:r>
                      <a:r>
                        <a:rPr kumimoji="0" lang="ar-MA" sz="1000" b="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Century Gothic" pitchFamily="34" charset="0"/>
                        </a:rPr>
                        <a:t>نونبر</a:t>
                      </a:r>
                      <a:r>
                        <a:rPr kumimoji="0" lang="ar-MA" sz="1000" b="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entury Gothic" pitchFamily="34" charset="0"/>
                        </a:rPr>
                        <a:t> </a:t>
                      </a:r>
                    </a:p>
                    <a:p>
                      <a:pPr algn="ctr" rtl="1"/>
                      <a:r>
                        <a:rPr kumimoji="0" lang="ar-MA" sz="1000" b="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entury Gothic" pitchFamily="34" charset="0"/>
                        </a:rPr>
                        <a:t>شارع محمد الخامس  </a:t>
                      </a:r>
                    </a:p>
                    <a:p>
                      <a:pPr algn="ctr" rtl="1"/>
                      <a:r>
                        <a:rPr kumimoji="0" lang="ar-MA" sz="1000" b="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Century Gothic" pitchFamily="34" charset="0"/>
                        </a:rPr>
                        <a:t>كليز</a:t>
                      </a:r>
                      <a:r>
                        <a:rPr kumimoji="0" lang="ar-MA" sz="1000" b="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entury Gothic" pitchFamily="34" charset="0"/>
                        </a:rPr>
                        <a:t> - مراكش  </a:t>
                      </a:r>
                    </a:p>
                    <a:p>
                      <a:pPr algn="ctr" rtl="1"/>
                      <a:r>
                        <a:rPr kumimoji="0" lang="ar-MA" sz="10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entury Gothic" pitchFamily="34" charset="0"/>
                        </a:rPr>
                        <a:t>الهاتف</a:t>
                      </a:r>
                      <a:r>
                        <a:rPr kumimoji="0" lang="fr-FR" sz="10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entury Gothic" pitchFamily="34" charset="0"/>
                        </a:rPr>
                        <a:t> </a:t>
                      </a:r>
                      <a:r>
                        <a:rPr kumimoji="0" lang="ar-MA" sz="10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entury Gothic" pitchFamily="34" charset="0"/>
                        </a:rPr>
                        <a:t>: 38 78 44 24 05</a:t>
                      </a:r>
                      <a:endParaRPr kumimoji="0" lang="fr-FR" sz="1000" b="1" u="none" strike="noStrike" kern="1200" cap="none" normalizeH="0" baseline="0" dirty="0" smtClean="0">
                        <a:ln>
                          <a:noFill/>
                        </a:ln>
                        <a:effectLst/>
                        <a:latin typeface="Century Gothic" pitchFamily="34" charset="0"/>
                      </a:endParaRPr>
                    </a:p>
                    <a:p>
                      <a:pPr algn="ctr" rtl="1"/>
                      <a:endParaRPr kumimoji="0" lang="ar-MA" sz="4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entury Gothic" pitchFamily="34" charset="0"/>
                        <a:ea typeface="+mn-ea"/>
                        <a:cs typeface="+mn-cs"/>
                      </a:endParaRPr>
                    </a:p>
                    <a:p>
                      <a:pPr algn="ctr" rtl="1"/>
                      <a:endParaRPr kumimoji="0" lang="fr-FR" sz="4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entury Gothic" pitchFamily="34" charset="0"/>
                        <a:ea typeface="+mn-ea"/>
                        <a:cs typeface="+mn-cs"/>
                      </a:endParaRPr>
                    </a:p>
                    <a:p>
                      <a:pPr algn="ctr" rtl="1">
                        <a:buFont typeface="Arial" pitchFamily="34" charset="0"/>
                        <a:buNone/>
                      </a:pPr>
                      <a:r>
                        <a:rPr kumimoji="0" lang="ar-MA" sz="10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entury Gothic" pitchFamily="34" charset="0"/>
                        </a:rPr>
                        <a:t>وكالة العمران </a:t>
                      </a:r>
                      <a:r>
                        <a:rPr kumimoji="0" lang="ar-MA" sz="1000" b="1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Century Gothic" pitchFamily="34" charset="0"/>
                        </a:rPr>
                        <a:t>شيشاوة</a:t>
                      </a:r>
                      <a:r>
                        <a:rPr kumimoji="0" lang="ar-MA" sz="10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entury Gothic" pitchFamily="34" charset="0"/>
                        </a:rPr>
                        <a:t> </a:t>
                      </a:r>
                    </a:p>
                    <a:p>
                      <a:pPr algn="ctr" rtl="1"/>
                      <a:r>
                        <a:rPr kumimoji="0" lang="ar-MA" sz="1000" b="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entury Gothic" pitchFamily="34" charset="0"/>
                        </a:rPr>
                        <a:t>تجزئة النهضة – فيلا رقم 1 </a:t>
                      </a:r>
                    </a:p>
                    <a:p>
                      <a:pPr algn="ctr" rtl="1"/>
                      <a:r>
                        <a:rPr kumimoji="0" lang="ar-MA" sz="1000" b="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entury Gothic" pitchFamily="34" charset="0"/>
                        </a:rPr>
                        <a:t>طريق </a:t>
                      </a:r>
                      <a:r>
                        <a:rPr kumimoji="0" lang="ar-MA" sz="1000" b="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Century Gothic" pitchFamily="34" charset="0"/>
                        </a:rPr>
                        <a:t>الصويرة</a:t>
                      </a:r>
                      <a:r>
                        <a:rPr kumimoji="0" lang="ar-MA" sz="1000" b="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entury Gothic" pitchFamily="34" charset="0"/>
                        </a:rPr>
                        <a:t> – </a:t>
                      </a:r>
                      <a:r>
                        <a:rPr kumimoji="0" lang="ar-MA" sz="1000" b="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Century Gothic" pitchFamily="34" charset="0"/>
                        </a:rPr>
                        <a:t>شيشاوة</a:t>
                      </a:r>
                      <a:endParaRPr kumimoji="0" lang="ar-MA" sz="1000" b="0" u="none" strike="noStrike" kern="1200" cap="none" normalizeH="0" baseline="0" dirty="0" smtClean="0">
                        <a:ln>
                          <a:noFill/>
                        </a:ln>
                        <a:effectLst/>
                        <a:latin typeface="Century Gothic" pitchFamily="34" charset="0"/>
                      </a:endParaRPr>
                    </a:p>
                    <a:p>
                      <a:pPr algn="ctr" rtl="1"/>
                      <a:r>
                        <a:rPr kumimoji="0" lang="ar-MA" sz="10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entury Gothic" pitchFamily="34" charset="0"/>
                        </a:rPr>
                        <a:t>الهاتف</a:t>
                      </a:r>
                      <a:r>
                        <a:rPr kumimoji="0" lang="fr-FR" sz="10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entury Gothic" pitchFamily="34" charset="0"/>
                        </a:rPr>
                        <a:t> </a:t>
                      </a:r>
                      <a:r>
                        <a:rPr kumimoji="0" lang="ar-MA" sz="10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entury Gothic" pitchFamily="34" charset="0"/>
                        </a:rPr>
                        <a:t>:</a:t>
                      </a:r>
                      <a:r>
                        <a:rPr kumimoji="0" lang="fr-FR" sz="10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entury Gothic" pitchFamily="34" charset="0"/>
                        </a:rPr>
                        <a:t> </a:t>
                      </a:r>
                      <a:r>
                        <a:rPr kumimoji="0" lang="ar-MA" sz="10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entury Gothic" pitchFamily="34" charset="0"/>
                        </a:rPr>
                        <a:t>98 36 35 24 05</a:t>
                      </a:r>
                      <a:endParaRPr kumimoji="0" lang="fr-FR" sz="1000" b="1" u="none" strike="noStrike" kern="1200" cap="none" normalizeH="0" baseline="0" dirty="0" smtClean="0">
                        <a:ln>
                          <a:noFill/>
                        </a:ln>
                        <a:effectLst/>
                        <a:latin typeface="Century Gothic" pitchFamily="34" charset="0"/>
                      </a:endParaRPr>
                    </a:p>
                    <a:p>
                      <a:pPr algn="ctr" rtl="1"/>
                      <a:endParaRPr kumimoji="0" lang="fr-FR" sz="400" b="1" u="none" strike="noStrike" kern="1200" cap="none" normalizeH="0" baseline="0" dirty="0" smtClean="0">
                        <a:ln>
                          <a:noFill/>
                        </a:ln>
                        <a:effectLst/>
                        <a:latin typeface="Century Gothic" pitchFamily="34" charset="0"/>
                      </a:endParaRPr>
                    </a:p>
                    <a:p>
                      <a:pPr algn="ctr" rtl="1"/>
                      <a:endParaRPr kumimoji="0" lang="ar-MA" sz="4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entury Gothic" pitchFamily="34" charset="0"/>
                        <a:ea typeface="+mn-ea"/>
                        <a:cs typeface="+mn-cs"/>
                      </a:endParaRPr>
                    </a:p>
                    <a:p>
                      <a:pPr algn="ctr" rtl="1">
                        <a:buFont typeface="Arial" pitchFamily="34" charset="0"/>
                        <a:buNone/>
                      </a:pPr>
                      <a:r>
                        <a:rPr kumimoji="0" lang="ar-MA" sz="10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entury Gothic" pitchFamily="34" charset="0"/>
                        </a:rPr>
                        <a:t>وكالة العمران بن جرير </a:t>
                      </a:r>
                    </a:p>
                    <a:p>
                      <a:pPr algn="ctr" rtl="1"/>
                      <a:r>
                        <a:rPr kumimoji="0" lang="ar-MA" sz="1000" b="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entury Gothic" pitchFamily="34" charset="0"/>
                        </a:rPr>
                        <a:t>تجزئة الرياض  </a:t>
                      </a:r>
                    </a:p>
                    <a:p>
                      <a:pPr algn="ctr" rtl="1"/>
                      <a:r>
                        <a:rPr kumimoji="0" lang="ar-MA" sz="10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entury Gothic" pitchFamily="34" charset="0"/>
                        </a:rPr>
                        <a:t>الهاتف</a:t>
                      </a:r>
                      <a:r>
                        <a:rPr kumimoji="0" lang="fr-FR" sz="10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entury Gothic" pitchFamily="34" charset="0"/>
                        </a:rPr>
                        <a:t> </a:t>
                      </a:r>
                      <a:r>
                        <a:rPr kumimoji="0" lang="ar-MA" sz="10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entury Gothic" pitchFamily="34" charset="0"/>
                        </a:rPr>
                        <a:t>:</a:t>
                      </a:r>
                      <a:r>
                        <a:rPr kumimoji="0" lang="fr-FR" sz="10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entury Gothic" pitchFamily="34" charset="0"/>
                        </a:rPr>
                        <a:t> </a:t>
                      </a:r>
                      <a:r>
                        <a:rPr kumimoji="0" lang="ar-MA" sz="1000" b="1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entury Gothic" pitchFamily="34" charset="0"/>
                        </a:rPr>
                        <a:t> 82 64 31 24 05</a:t>
                      </a:r>
                      <a:endParaRPr kumimoji="0" lang="fr-FR" sz="1000" b="1" u="none" strike="noStrike" kern="1200" cap="none" normalizeH="0" baseline="0" dirty="0" smtClean="0">
                        <a:ln>
                          <a:noFill/>
                        </a:ln>
                        <a:effectLst/>
                        <a:latin typeface="Century Gothic" pitchFamily="34" charset="0"/>
                      </a:endParaRPr>
                    </a:p>
                    <a:p>
                      <a:pPr algn="ctr" rtl="1"/>
                      <a:r>
                        <a:rPr kumimoji="0" lang="ar-MA" sz="4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endParaRPr kumimoji="0" lang="fr-FR" sz="400" b="1" u="none" strike="noStrike" kern="1200" cap="none" normalizeH="0" baseline="0" dirty="0" smtClean="0">
                        <a:ln>
                          <a:noFill/>
                        </a:ln>
                        <a:effectLst/>
                        <a:latin typeface="Century Gothic" pitchFamily="34" charset="0"/>
                      </a:endParaRPr>
                    </a:p>
                  </a:txBody>
                  <a:tcPr marL="18000" marR="18000" marT="18000" marB="18000" anchor="ctr" horzOverflow="overflow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fr-FR" sz="10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ar-MA" sz="10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862</a:t>
                      </a:r>
                    </a:p>
                  </a:txBody>
                  <a:tcPr marL="18000" marR="18000" marT="18000" marB="18000" anchor="ctr" horzOverflow="overflow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ar-MA" sz="10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حضانة</a:t>
                      </a:r>
                    </a:p>
                  </a:txBody>
                  <a:tcPr marL="18000" marR="18000" marT="18000" marB="18000" anchor="ctr" horzOverflow="overflow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ar-MA" sz="10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بقعة لبناء حضانة</a:t>
                      </a:r>
                      <a:endParaRPr kumimoji="0" lang="fr-FR" sz="10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000" marR="18000" marT="18000" marB="18000" anchor="ctr" horzOverflow="overflow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ar-M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 الرياض 3</a:t>
                      </a:r>
                    </a:p>
                  </a:txBody>
                  <a:tcPr marL="18000" marR="18000" marT="18000" marB="18000" anchor="ctr" horzOverflow="overflow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ar-M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ابن جرير</a:t>
                      </a:r>
                    </a:p>
                  </a:txBody>
                  <a:tcPr marL="18000" marR="18000" marT="18000" marB="18000" anchor="ctr" horzOverflow="overflow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fr-FR" sz="10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</a:t>
                      </a:r>
                      <a:endParaRPr kumimoji="0" lang="ar-MA" sz="10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000" marR="18000" marT="18000" marB="18000" anchor="ctr" horzOverflow="overflow"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fr-FR" sz="10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kumimoji="0" lang="ar-MA" sz="10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000" marR="18000" marT="18000" marB="18000" anchor="ctr" horzOverflow="overflow"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ar-MA" sz="10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شقق</a:t>
                      </a:r>
                      <a:endParaRPr kumimoji="0" lang="fr-FR" sz="10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000" marR="18000" marT="18000" marB="18000" anchor="ctr" horzOverflow="overflow"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ar-M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 </a:t>
                      </a:r>
                      <a:r>
                        <a:rPr kumimoji="0" lang="ar-MA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جنانات</a:t>
                      </a:r>
                      <a:r>
                        <a:rPr kumimoji="0" lang="ar-M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 3</a:t>
                      </a: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ar-M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الشطر 1</a:t>
                      </a:r>
                    </a:p>
                  </a:txBody>
                  <a:tcPr marL="18000" marR="18000" marT="18000" marB="18000" anchor="ctr" horzOverflow="overflow"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ar-M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مراكش</a:t>
                      </a:r>
                    </a:p>
                  </a:txBody>
                  <a:tcPr marL="18000" marR="18000" marT="18000" marB="18000" anchor="ctr" horzOverflow="overflow"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fr-FR" sz="10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</a:t>
                      </a:r>
                      <a:endParaRPr kumimoji="0" lang="ar-MA" sz="10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000" marR="18000" marT="18000" marB="18000" anchor="ctr" horzOverflow="overflow"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fr-FR" sz="10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kumimoji="0" lang="ar-MA" sz="10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000" marR="18000" marT="18000" marB="18000" anchor="ctr" horzOverflow="overflow"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1983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fr-FR" sz="10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</a:t>
                      </a:r>
                      <a:endParaRPr kumimoji="0" lang="ar-MA" sz="10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000" marR="18000" marT="18000" marB="18000" anchor="ctr" horzOverflow="overflow"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fr-FR" sz="10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C/35</a:t>
                      </a:r>
                      <a:endParaRPr kumimoji="0" lang="ar-MA" sz="10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000" marR="18000" marT="18000" marB="18000" anchor="ctr" horzOverflow="overflow"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ar-M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أنوار</a:t>
                      </a:r>
                    </a:p>
                  </a:txBody>
                  <a:tcPr marL="18000" marR="18000" marT="18000" marB="18000" anchor="ctr" horzOverflow="overflow"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30466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ar-MA" sz="10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من 133 إلى 156</a:t>
                      </a: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ar-MA" sz="10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من 128 إلى 144</a:t>
                      </a: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ar-MA" sz="10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من 126 إلى 166</a:t>
                      </a: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ar-MA" sz="10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123 - 122 -127</a:t>
                      </a: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ar-MA" sz="10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من 140 إلى 178</a:t>
                      </a: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ar-MA" sz="10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من 128 إلى 137</a:t>
                      </a:r>
                    </a:p>
                  </a:txBody>
                  <a:tcPr marL="18000" marR="18000" marT="18000" marB="18000" anchor="ctr" horzOverflow="overflow"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ar-MA" sz="10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من   525إلى 528 </a:t>
                      </a:r>
                      <a:endParaRPr kumimoji="0" lang="fr-FR" sz="10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ar-MA" sz="10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من 530 إلى 532</a:t>
                      </a: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ar-MA" sz="10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من 535 إلى 537  539 -543 - 545</a:t>
                      </a: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ar-MA" sz="10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من 549 إلى 550 </a:t>
                      </a: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ar-MA" sz="10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من 556 إلى 558</a:t>
                      </a:r>
                      <a:r>
                        <a:rPr kumimoji="0" lang="fr-FR" sz="10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ar-MA" sz="10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000" marR="18000" marT="18000" marB="18000" anchor="ctr" horzOverflow="overflow"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ar-MA" sz="10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بقع من سفلي تجاري وثلاث طوابق</a:t>
                      </a:r>
                      <a:endParaRPr kumimoji="0" lang="fr-FR" sz="10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fr-FR" sz="1000" b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000" marR="18000" marT="18000" marB="18000" anchor="ctr" horzOverflow="overflow"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ar-MA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الخير </a:t>
                      </a:r>
                      <a:endParaRPr kumimoji="0" lang="ar-M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L="18000" marR="18000" marT="18000" marB="18000" anchor="ctr" horzOverflow="overflow"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ar-MA" sz="1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شيشاوة</a:t>
                      </a:r>
                      <a:endParaRPr kumimoji="0" lang="ar-MA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ar-MA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L="18000" marR="18000" marT="18000" marB="18000" anchor="ctr" horzOverflow="overflow"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" name="Rectangle 29"/>
          <p:cNvSpPr/>
          <p:nvPr/>
        </p:nvSpPr>
        <p:spPr>
          <a:xfrm>
            <a:off x="-1" y="1350335"/>
            <a:ext cx="522198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MA" sz="3200" b="1" dirty="0" smtClean="0">
                <a:latin typeface="Arabic Typesetting" pitchFamily="66" charset="-78"/>
                <a:cs typeface="Arabic Typesetting" pitchFamily="66" charset="-78"/>
              </a:rPr>
              <a:t>تجزئة “الرياض 3 ” </a:t>
            </a:r>
            <a:r>
              <a:rPr lang="fr-FR" sz="3200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MA" sz="3200" b="1" dirty="0" smtClean="0">
                <a:latin typeface="Arabic Typesetting" pitchFamily="66" charset="-78"/>
                <a:cs typeface="Arabic Typesetting" pitchFamily="66" charset="-78"/>
              </a:rPr>
              <a:t>ببن </a:t>
            </a:r>
            <a:r>
              <a:rPr lang="ar-MA" sz="3200" b="1" dirty="0" err="1" smtClean="0">
                <a:latin typeface="Arabic Typesetting" pitchFamily="66" charset="-78"/>
                <a:cs typeface="Arabic Typesetting" pitchFamily="66" charset="-78"/>
              </a:rPr>
              <a:t>اجرير</a:t>
            </a:r>
            <a:endParaRPr lang="ar-MA" sz="3200" b="1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ctr" rtl="1"/>
            <a:r>
              <a:rPr lang="ar-MA" sz="2800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MA" sz="2400" b="1" dirty="0" smtClean="0">
                <a:latin typeface="Arabic Typesetting" pitchFamily="66" charset="-78"/>
                <a:cs typeface="Arabic Typesetting" pitchFamily="66" charset="-78"/>
              </a:rPr>
              <a:t>عمليات “ </a:t>
            </a:r>
            <a:r>
              <a:rPr lang="ar-MA" sz="2400" b="1" dirty="0" err="1" smtClean="0">
                <a:latin typeface="Arabic Typesetting" pitchFamily="66" charset="-78"/>
                <a:cs typeface="Arabic Typesetting" pitchFamily="66" charset="-78"/>
              </a:rPr>
              <a:t>جنانات</a:t>
            </a:r>
            <a:r>
              <a:rPr lang="ar-MA" sz="2400" b="1" dirty="0" smtClean="0">
                <a:latin typeface="Arabic Typesetting" pitchFamily="66" charset="-78"/>
                <a:cs typeface="Arabic Typesetting" pitchFamily="66" charset="-78"/>
              </a:rPr>
              <a:t> 3 ” </a:t>
            </a:r>
            <a:r>
              <a:rPr lang="ar-MA" sz="2400" b="1" dirty="0" err="1" smtClean="0">
                <a:latin typeface="Arabic Typesetting" pitchFamily="66" charset="-78"/>
                <a:cs typeface="Arabic Typesetting" pitchFamily="66" charset="-78"/>
              </a:rPr>
              <a:t>و</a:t>
            </a:r>
            <a:r>
              <a:rPr lang="ar-MA" sz="2400" b="1" dirty="0" smtClean="0">
                <a:latin typeface="Arabic Typesetting" pitchFamily="66" charset="-78"/>
                <a:cs typeface="Arabic Typesetting" pitchFamily="66" charset="-78"/>
              </a:rPr>
              <a:t> “ أنوار ” بمراكش </a:t>
            </a:r>
            <a:r>
              <a:rPr lang="ar-MA" sz="2400" b="1" dirty="0" err="1" smtClean="0">
                <a:latin typeface="Arabic Typesetting" pitchFamily="66" charset="-78"/>
                <a:cs typeface="Arabic Typesetting" pitchFamily="66" charset="-78"/>
              </a:rPr>
              <a:t>و</a:t>
            </a:r>
            <a:r>
              <a:rPr lang="ar-MA" sz="2400" b="1" dirty="0" smtClean="0">
                <a:latin typeface="Arabic Typesetting" pitchFamily="66" charset="-78"/>
                <a:cs typeface="Arabic Typesetting" pitchFamily="66" charset="-78"/>
              </a:rPr>
              <a:t> “ الخير ” </a:t>
            </a:r>
            <a:r>
              <a:rPr lang="ar-MA" sz="2400" b="1" dirty="0" err="1" smtClean="0">
                <a:latin typeface="Arabic Typesetting" pitchFamily="66" charset="-78"/>
                <a:cs typeface="Arabic Typesetting" pitchFamily="66" charset="-78"/>
              </a:rPr>
              <a:t>بشيشاوة</a:t>
            </a:r>
            <a:endParaRPr lang="ar-MA" sz="2800" b="1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ctr" rtl="1"/>
            <a:endParaRPr lang="ar-MA" sz="2000" b="1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ctr" rtl="1"/>
            <a:r>
              <a:rPr lang="ar-MA" sz="2400" b="1" dirty="0" smtClean="0">
                <a:latin typeface="Arial" pitchFamily="34" charset="0"/>
                <a:cs typeface="Arial" pitchFamily="34" charset="0"/>
              </a:rPr>
              <a:t>بقع أرضية </a:t>
            </a:r>
            <a:r>
              <a:rPr lang="ar-MA" sz="2400" b="1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MA" sz="2400" b="1" dirty="0" smtClean="0">
                <a:latin typeface="Arial" pitchFamily="34" charset="0"/>
                <a:cs typeface="Arial" pitchFamily="34" charset="0"/>
              </a:rPr>
              <a:t> شقق</a:t>
            </a:r>
            <a:endParaRPr lang="ar-MA" sz="2000" b="1" dirty="0" smtClean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21" name="ZoneTexte 20"/>
          <p:cNvSpPr txBox="1"/>
          <p:nvPr/>
        </p:nvSpPr>
        <p:spPr>
          <a:xfrm rot="10800000" flipV="1">
            <a:off x="2913215" y="8862576"/>
            <a:ext cx="4545052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  <a:buFont typeface="Arial" charset="0"/>
              <a:buNone/>
            </a:pPr>
            <a:r>
              <a:rPr lang="x-none" sz="1900" b="1" baseline="30000" smtClean="0">
                <a:solidFill>
                  <a:schemeClr val="bg1"/>
                </a:solidFill>
              </a:rPr>
              <a:t>‭</a:t>
            </a:r>
            <a:r>
              <a:rPr lang="ar-MA" sz="1900" b="1" baseline="30000" dirty="0" smtClean="0">
                <a:solidFill>
                  <a:schemeClr val="bg1"/>
                </a:solidFill>
              </a:rPr>
              <a:t>فعلى الأشخاص الراغبين</a:t>
            </a:r>
            <a:r>
              <a:rPr lang="fr-FR" sz="1900" b="1" baseline="30000" dirty="0" smtClean="0">
                <a:solidFill>
                  <a:schemeClr val="bg1"/>
                </a:solidFill>
              </a:rPr>
              <a:t> </a:t>
            </a:r>
            <a:r>
              <a:rPr lang="ar-MA" sz="1900" b="1" baseline="30000" dirty="0" smtClean="0">
                <a:solidFill>
                  <a:schemeClr val="bg1"/>
                </a:solidFill>
              </a:rPr>
              <a:t>في سحب دفتر التحملات ، الاتصال بكتابة</a:t>
            </a:r>
            <a:r>
              <a:rPr lang="fr-FR" sz="1900" b="1" baseline="30000" dirty="0" smtClean="0">
                <a:solidFill>
                  <a:schemeClr val="bg1"/>
                </a:solidFill>
              </a:rPr>
              <a:t> </a:t>
            </a:r>
            <a:r>
              <a:rPr lang="ar-MA" sz="1900" b="1" baseline="30000" dirty="0" smtClean="0">
                <a:solidFill>
                  <a:schemeClr val="bg1"/>
                </a:solidFill>
              </a:rPr>
              <a:t>المديرية</a:t>
            </a:r>
          </a:p>
          <a:p>
            <a:pPr algn="r" rtl="1">
              <a:lnSpc>
                <a:spcPct val="150000"/>
              </a:lnSpc>
              <a:buFont typeface="Arial" charset="0"/>
              <a:buNone/>
            </a:pPr>
            <a:r>
              <a:rPr lang="ar-MA" sz="1900" b="1" baseline="30000" dirty="0" smtClean="0">
                <a:solidFill>
                  <a:schemeClr val="bg1"/>
                </a:solidFill>
              </a:rPr>
              <a:t> التجارية   للعمران مـراكش بمقرها الرئيسي  أو بالوكالات التجارية  بالعناوين المذكورة  أعلاه.</a:t>
            </a:r>
          </a:p>
        </p:txBody>
      </p:sp>
      <p:pic>
        <p:nvPicPr>
          <p:cNvPr id="29" name="Image 28" descr="Visuel lotissement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06" y="3320995"/>
            <a:ext cx="5096836" cy="2163300"/>
          </a:xfrm>
          <a:prstGeom prst="rect">
            <a:avLst/>
          </a:prstGeom>
          <a:scene3d>
            <a:camera prst="orthographicFront">
              <a:rot lat="10800000" lon="0" rev="10800000"/>
            </a:camera>
            <a:lightRig rig="threePt" dir="t"/>
          </a:scene3d>
        </p:spPr>
      </p:pic>
    </p:spTree>
    <p:extLst>
      <p:ext uri="{BB962C8B-B14F-4D97-AF65-F5344CB8AC3E}">
        <p14:creationId xmlns="" xmlns:p14="http://schemas.microsoft.com/office/powerpoint/2010/main" val="145069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2836</TotalTime>
  <Words>326</Words>
  <Application>Microsoft Office PowerPoint</Application>
  <PresentationFormat>Personnalisé</PresentationFormat>
  <Paragraphs>81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Maa Nyna</dc:creator>
  <cp:lastModifiedBy>01730173</cp:lastModifiedBy>
  <cp:revision>397</cp:revision>
  <dcterms:created xsi:type="dcterms:W3CDTF">2014-05-12T10:25:50Z</dcterms:created>
  <dcterms:modified xsi:type="dcterms:W3CDTF">2018-04-26T14:34:23Z</dcterms:modified>
</cp:coreProperties>
</file>