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761163" cy="9942513"/>
  <p:defaultTextStyle>
    <a:defPPr>
      <a:defRPr lang="fr-FR"/>
    </a:defPPr>
    <a:lvl1pPr marL="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5050"/>
    <a:srgbClr val="336600"/>
    <a:srgbClr val="186303"/>
    <a:srgbClr val="B1AE5E"/>
    <a:srgbClr val="981C8B"/>
    <a:srgbClr val="FF30E9"/>
    <a:srgbClr val="621359"/>
    <a:srgbClr val="62242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Style à thème 2 - Accentuation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Style à thème 2 - Accentuation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27102A9-8310-4765-A935-A1911B00CA55}" styleName="Style léger 1 - Accentuation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118" autoAdjust="0"/>
    <p:restoredTop sz="94660"/>
  </p:normalViewPr>
  <p:slideViewPr>
    <p:cSldViewPr snapToGrid="0" snapToObjects="1">
      <p:cViewPr>
        <p:scale>
          <a:sx n="90" d="100"/>
          <a:sy n="90" d="100"/>
        </p:scale>
        <p:origin x="-1326" y="289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79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8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25/06/2018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53649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25/06/2018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39163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299" y="571546"/>
            <a:ext cx="1276231" cy="12158326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607" y="571546"/>
            <a:ext cx="3702646" cy="12158326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25/06/2018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13759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25/06/2018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42627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0"/>
            <a:ext cx="6428423" cy="2122882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2"/>
            <a:ext cx="6428423" cy="2338138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3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8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3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7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1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6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0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4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25/06/2018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1770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607" y="3325355"/>
            <a:ext cx="2489438" cy="940451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9093" y="3325355"/>
            <a:ext cx="2489438" cy="940451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25/06/2018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5301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3"/>
            <a:ext cx="3341572" cy="6158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4" y="2392573"/>
            <a:ext cx="3342884" cy="99711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4" y="3389683"/>
            <a:ext cx="3342884" cy="6158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25/06/2018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90811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25/06/2018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7687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25/06/2018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65469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7"/>
            <a:ext cx="2488126" cy="1811130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4" cy="9122457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8"/>
            <a:ext cx="2488126" cy="7311326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25/06/2018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125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600"/>
            </a:lvl1pPr>
            <a:lvl2pPr marL="521437" indent="0">
              <a:buNone/>
              <a:defRPr sz="3200"/>
            </a:lvl2pPr>
            <a:lvl3pPr marL="1042873" indent="0">
              <a:buNone/>
              <a:defRPr sz="2700"/>
            </a:lvl3pPr>
            <a:lvl4pPr marL="1564310" indent="0">
              <a:buNone/>
              <a:defRPr sz="2300"/>
            </a:lvl4pPr>
            <a:lvl5pPr marL="2085746" indent="0">
              <a:buNone/>
              <a:defRPr sz="2300"/>
            </a:lvl5pPr>
            <a:lvl6pPr marL="2607183" indent="0">
              <a:buNone/>
              <a:defRPr sz="2300"/>
            </a:lvl6pPr>
            <a:lvl7pPr marL="3128620" indent="0">
              <a:buNone/>
              <a:defRPr sz="2300"/>
            </a:lvl7pPr>
            <a:lvl8pPr marL="3650056" indent="0">
              <a:buNone/>
              <a:defRPr sz="2300"/>
            </a:lvl8pPr>
            <a:lvl9pPr marL="4171493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6"/>
            <a:ext cx="4537710" cy="1254429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25/06/2018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24653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7"/>
            <a:ext cx="6806565" cy="7054007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9C3E4-7BB2-8E41-AC68-D965B606CAE2}" type="datetimeFigureOut">
              <a:rPr lang="fr-FR" smtClean="0"/>
              <a:pPr/>
              <a:t>25/06/2018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68971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1437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77" indent="-391077" algn="l" defTabSz="521437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521437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92" indent="-260718" algn="l" defTabSz="521437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28" indent="-260718" algn="l" defTabSz="521437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65" indent="-260718" algn="l" defTabSz="521437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90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mag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070" y="3064432"/>
            <a:ext cx="5614780" cy="7624205"/>
          </a:xfrm>
          <a:prstGeom prst="rect">
            <a:avLst/>
          </a:prstGeom>
        </p:spPr>
      </p:pic>
      <p:pic>
        <p:nvPicPr>
          <p:cNvPr id="16" name="Image 15" descr="Bande titre commerc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718332"/>
            <a:ext cx="4965700" cy="2189359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4965700" y="8363365"/>
            <a:ext cx="276896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/>
              <a:t>.</a:t>
            </a:r>
            <a:endParaRPr lang="fr-FR" sz="1000" dirty="0"/>
          </a:p>
        </p:txBody>
      </p:sp>
      <p:sp>
        <p:nvSpPr>
          <p:cNvPr id="33" name="ZoneTexte 32"/>
          <p:cNvSpPr txBox="1"/>
          <p:nvPr/>
        </p:nvSpPr>
        <p:spPr>
          <a:xfrm>
            <a:off x="0" y="338741"/>
            <a:ext cx="7562850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80000"/>
              </a:lnSpc>
            </a:pPr>
            <a:r>
              <a:rPr lang="x-none" sz="3500" b="1" baseline="30000" dirty="0">
                <a:solidFill>
                  <a:srgbClr val="186303"/>
                </a:solidFill>
                <a:latin typeface="Century Gothic"/>
                <a:cs typeface="Century Gothic"/>
              </a:rPr>
              <a:t>إعلان‭ ‬عن‭ </a:t>
            </a:r>
            <a:r>
              <a:rPr lang="x-none" sz="3500" b="1" baseline="30000">
                <a:solidFill>
                  <a:srgbClr val="186303"/>
                </a:solidFill>
                <a:latin typeface="Century Gothic"/>
                <a:cs typeface="Century Gothic"/>
              </a:rPr>
              <a:t>‬</a:t>
            </a:r>
            <a:r>
              <a:rPr lang="x-none" sz="3500" b="1" baseline="30000" smtClean="0">
                <a:solidFill>
                  <a:srgbClr val="186303"/>
                </a:solidFill>
                <a:latin typeface="Century Gothic"/>
                <a:cs typeface="Century Gothic"/>
              </a:rPr>
              <a:t>بيع</a:t>
            </a:r>
            <a:r>
              <a:rPr lang="ar-MA" sz="3500" b="1" baseline="30000" dirty="0" smtClean="0">
                <a:solidFill>
                  <a:srgbClr val="186303"/>
                </a:solidFill>
                <a:latin typeface="Century Gothic"/>
                <a:cs typeface="Century Gothic"/>
              </a:rPr>
              <a:t> عن طريق عروض أثمان</a:t>
            </a:r>
            <a:endParaRPr lang="x-none" sz="3500" b="1" baseline="30000" dirty="0">
              <a:solidFill>
                <a:srgbClr val="186303"/>
              </a:solidFill>
              <a:latin typeface="Century Gothic"/>
              <a:cs typeface="Century Gothic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2094690" y="9879161"/>
            <a:ext cx="53373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x-none" sz="1000" smtClean="0">
                <a:solidFill>
                  <a:schemeClr val="bg1"/>
                </a:solidFill>
                <a:latin typeface="Century Gothic" panose="020B0502020202020204" pitchFamily="34" charset="0"/>
              </a:rPr>
              <a:t> العمران </a:t>
            </a:r>
            <a:r>
              <a:rPr lang="ar-MA" sz="1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مراكش-</a:t>
            </a:r>
            <a:r>
              <a:rPr lang="ar-MA" sz="1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اسفي</a:t>
            </a:r>
            <a:endParaRPr lang="ar-MA" sz="10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fr-FR" sz="1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05 24 44 78 38 </a:t>
            </a:r>
            <a:r>
              <a:rPr lang="ar-MA" sz="1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شارع محمد الخامس، ساحة 16 نونبر، جليز مراكش – الهاتف: </a:t>
            </a:r>
            <a:r>
              <a:rPr lang="fr-FR" sz="1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endParaRPr lang="ar-MA" sz="10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ar-MA" sz="1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الفاكس: 18 62 44 24 05  - العمران مراكش فرع لمجموعة العمران</a:t>
            </a:r>
            <a:endParaRPr lang="x-none" sz="10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Forme libre 6"/>
          <p:cNvSpPr/>
          <p:nvPr/>
        </p:nvSpPr>
        <p:spPr>
          <a:xfrm rot="636574">
            <a:off x="4339965" y="3820835"/>
            <a:ext cx="45719" cy="45719"/>
          </a:xfrm>
          <a:custGeom>
            <a:avLst/>
            <a:gdLst>
              <a:gd name="connsiteX0" fmla="*/ 1050878 w 1446663"/>
              <a:gd name="connsiteY0" fmla="*/ 0 h 2238233"/>
              <a:gd name="connsiteX1" fmla="*/ 1446663 w 1446663"/>
              <a:gd name="connsiteY1" fmla="*/ 13648 h 2238233"/>
              <a:gd name="connsiteX2" fmla="*/ 395785 w 1446663"/>
              <a:gd name="connsiteY2" fmla="*/ 2224585 h 2238233"/>
              <a:gd name="connsiteX3" fmla="*/ 0 w 1446663"/>
              <a:gd name="connsiteY3" fmla="*/ 2238233 h 2238233"/>
              <a:gd name="connsiteX4" fmla="*/ 1050878 w 1446663"/>
              <a:gd name="connsiteY4" fmla="*/ 0 h 2238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6663" h="2238233">
                <a:moveTo>
                  <a:pt x="1050878" y="0"/>
                </a:moveTo>
                <a:lnTo>
                  <a:pt x="1446663" y="13648"/>
                </a:lnTo>
                <a:lnTo>
                  <a:pt x="395785" y="2224585"/>
                </a:lnTo>
                <a:lnTo>
                  <a:pt x="0" y="2238233"/>
                </a:lnTo>
                <a:lnTo>
                  <a:pt x="105087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 rot="10800000" flipV="1">
            <a:off x="5167423" y="3500293"/>
            <a:ext cx="2226600" cy="2144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200000"/>
              </a:lnSpc>
            </a:pPr>
            <a:r>
              <a:rPr lang="x-none" sz="2000" b="1" baseline="30000" dirty="0" smtClean="0">
                <a:solidFill>
                  <a:schemeClr val="bg1"/>
                </a:solidFill>
              </a:rPr>
              <a:t>‭</a:t>
            </a:r>
            <a:r>
              <a:rPr lang="ar-SA" sz="2000" baseline="300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تعلن‭ ‬</a:t>
            </a:r>
            <a:r>
              <a:rPr lang="ar-MA" sz="2000" baseline="300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ar-SA" sz="2000" baseline="300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‬العمران‭ ‬</a:t>
            </a:r>
            <a:r>
              <a:rPr lang="ar-MA" sz="2000" baseline="300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مراكش-</a:t>
            </a:r>
            <a:r>
              <a:rPr lang="ar-MA" sz="2000" baseline="30000" dirty="0" err="1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اسفي</a:t>
            </a:r>
            <a:r>
              <a:rPr lang="ar-MA" sz="2000" baseline="300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أنها تضـع للبيع عـن طــريق</a:t>
            </a:r>
            <a:r>
              <a:rPr lang="fr-FR" sz="2000" baseline="300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ar-MA" sz="2000" baseline="300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عروض أثمان </a:t>
            </a:r>
            <a:r>
              <a:rPr lang="ar-MA" sz="2000" baseline="30000" dirty="0" err="1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و</a:t>
            </a:r>
            <a:r>
              <a:rPr lang="ar-MA" sz="2000" baseline="300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دفتر </a:t>
            </a:r>
            <a:r>
              <a:rPr lang="ar-MA" sz="2000" baseline="30000" dirty="0" err="1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التحملات</a:t>
            </a:r>
            <a:r>
              <a:rPr lang="ar-MA" sz="2000" baseline="300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، بقعة أرضية لبناء حمام كما هو مبين في الجدول أسفله :  </a:t>
            </a:r>
          </a:p>
        </p:txBody>
      </p:sp>
      <p:pic>
        <p:nvPicPr>
          <p:cNvPr id="19" name="Image 18" descr="Numero bleu.psd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1220"/>
          <a:stretch/>
        </p:blipFill>
        <p:spPr>
          <a:xfrm>
            <a:off x="3261260" y="8947237"/>
            <a:ext cx="1704440" cy="554597"/>
          </a:xfrm>
          <a:prstGeom prst="rect">
            <a:avLst/>
          </a:prstGeom>
        </p:spPr>
      </p:pic>
      <p:sp>
        <p:nvSpPr>
          <p:cNvPr id="25" name="ZoneTexte 24"/>
          <p:cNvSpPr txBox="1"/>
          <p:nvPr/>
        </p:nvSpPr>
        <p:spPr>
          <a:xfrm>
            <a:off x="3236832" y="9579078"/>
            <a:ext cx="170731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Prix d´une communication locale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9994" y="5598525"/>
            <a:ext cx="2034817" cy="2349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MA" sz="2000" b="1" u="sng" baseline="30000" dirty="0" smtClean="0"/>
              <a:t>سحب دفتر </a:t>
            </a:r>
            <a:r>
              <a:rPr lang="ar-MA" sz="2000" b="1" u="sng" baseline="30000" dirty="0" err="1" smtClean="0"/>
              <a:t>التحملات</a:t>
            </a:r>
            <a:r>
              <a:rPr lang="ar-MA" sz="2000" b="1" baseline="30000" dirty="0" smtClean="0"/>
              <a:t>: </a:t>
            </a:r>
            <a:endParaRPr lang="fr-FR" sz="2000" b="1" baseline="30000" dirty="0" smtClean="0"/>
          </a:p>
          <a:p>
            <a:pPr algn="r" rtl="1"/>
            <a:r>
              <a:rPr lang="ar-MA" sz="2000" b="1" baseline="30000" dirty="0" smtClean="0">
                <a:solidFill>
                  <a:srgbClr val="FF0000"/>
                </a:solidFill>
              </a:rPr>
              <a:t> من </a:t>
            </a:r>
            <a:r>
              <a:rPr lang="ar-MA" sz="2000" b="1" baseline="30000" dirty="0" smtClean="0">
                <a:solidFill>
                  <a:srgbClr val="FF0000"/>
                </a:solidFill>
              </a:rPr>
              <a:t>2</a:t>
            </a:r>
            <a:r>
              <a:rPr lang="ar-MA" sz="2000" b="1" baseline="30000" dirty="0" smtClean="0">
                <a:solidFill>
                  <a:srgbClr val="FF0000"/>
                </a:solidFill>
              </a:rPr>
              <a:t>7</a:t>
            </a:r>
            <a:r>
              <a:rPr lang="ar-MA" sz="2000" b="1" baseline="30000" dirty="0" smtClean="0">
                <a:solidFill>
                  <a:srgbClr val="FF0000"/>
                </a:solidFill>
              </a:rPr>
              <a:t>  </a:t>
            </a:r>
            <a:r>
              <a:rPr lang="ar-MA" sz="2000" b="1" baseline="30000" dirty="0" smtClean="0">
                <a:solidFill>
                  <a:srgbClr val="FF0000"/>
                </a:solidFill>
              </a:rPr>
              <a:t>يونيو 2018</a:t>
            </a:r>
          </a:p>
          <a:p>
            <a:pPr algn="r" rtl="1"/>
            <a:r>
              <a:rPr lang="ar-MA" sz="2000" b="1" baseline="30000" dirty="0" smtClean="0">
                <a:solidFill>
                  <a:srgbClr val="FF0000"/>
                </a:solidFill>
              </a:rPr>
              <a:t>إلى غاية </a:t>
            </a:r>
            <a:r>
              <a:rPr lang="ar-MA" sz="2000" b="1" baseline="30000" dirty="0" smtClean="0">
                <a:solidFill>
                  <a:srgbClr val="FF0000"/>
                </a:solidFill>
              </a:rPr>
              <a:t>11 </a:t>
            </a:r>
            <a:r>
              <a:rPr lang="ar-MA" sz="2000" b="1" baseline="30000" dirty="0" err="1" smtClean="0">
                <a:solidFill>
                  <a:srgbClr val="FF0000"/>
                </a:solidFill>
              </a:rPr>
              <a:t>يوليوز</a:t>
            </a:r>
            <a:r>
              <a:rPr lang="ar-MA" sz="2000" b="1" baseline="30000" dirty="0" smtClean="0">
                <a:solidFill>
                  <a:srgbClr val="FF0000"/>
                </a:solidFill>
              </a:rPr>
              <a:t> 2018 </a:t>
            </a:r>
          </a:p>
          <a:p>
            <a:pPr algn="just" rtl="1"/>
            <a:endParaRPr lang="ar-MA" sz="1000" b="1" u="sng" baseline="30000" dirty="0" smtClean="0"/>
          </a:p>
          <a:p>
            <a:pPr algn="just" rtl="1"/>
            <a:r>
              <a:rPr lang="ar-MA" sz="2000" b="1" baseline="30000" dirty="0" smtClean="0"/>
              <a:t> </a:t>
            </a:r>
            <a:r>
              <a:rPr lang="ar-MA" sz="2000" b="1" u="sng" baseline="30000" dirty="0" smtClean="0"/>
              <a:t>آخر أجل لوضع دفتر </a:t>
            </a:r>
            <a:r>
              <a:rPr lang="ar-MA" sz="2000" b="1" u="sng" baseline="30000" dirty="0" err="1" smtClean="0"/>
              <a:t>التحملات</a:t>
            </a:r>
            <a:r>
              <a:rPr lang="ar-MA" sz="2000" b="1" baseline="30000" dirty="0" smtClean="0"/>
              <a:t>: </a:t>
            </a:r>
            <a:r>
              <a:rPr lang="fr-FR" sz="2000" b="1" baseline="30000" dirty="0" smtClean="0"/>
              <a:t> </a:t>
            </a:r>
          </a:p>
          <a:p>
            <a:pPr algn="r" rtl="1"/>
            <a:r>
              <a:rPr lang="ar-MA" sz="2000" b="1" baseline="30000" dirty="0" smtClean="0">
                <a:solidFill>
                  <a:srgbClr val="FF0000"/>
                </a:solidFill>
              </a:rPr>
              <a:t>11 </a:t>
            </a:r>
            <a:r>
              <a:rPr lang="ar-MA" sz="2000" b="1" baseline="30000" dirty="0" err="1" smtClean="0">
                <a:solidFill>
                  <a:srgbClr val="FF0000"/>
                </a:solidFill>
              </a:rPr>
              <a:t>يوليوز</a:t>
            </a:r>
            <a:r>
              <a:rPr lang="ar-MA" sz="2000" b="1" baseline="30000" dirty="0" smtClean="0">
                <a:solidFill>
                  <a:srgbClr val="FF0000"/>
                </a:solidFill>
              </a:rPr>
              <a:t> 2018على الساعة الرابعة بعد الزوال .</a:t>
            </a:r>
          </a:p>
          <a:p>
            <a:pPr algn="r" rtl="1"/>
            <a:endParaRPr lang="fr-FR" sz="1000" b="1" baseline="30000" dirty="0" smtClean="0"/>
          </a:p>
          <a:p>
            <a:pPr algn="r" rtl="1"/>
            <a:r>
              <a:rPr lang="ar-MA" sz="2000" b="1" u="sng" baseline="30000" dirty="0" smtClean="0"/>
              <a:t>اجتماع لـجنة الفـــرز</a:t>
            </a:r>
            <a:r>
              <a:rPr lang="fr-FR" sz="2000" b="1" u="sng" baseline="30000" dirty="0" smtClean="0"/>
              <a:t> </a:t>
            </a:r>
            <a:r>
              <a:rPr lang="ar-MA" sz="2000" b="1" baseline="30000" dirty="0" smtClean="0"/>
              <a:t>: </a:t>
            </a:r>
          </a:p>
          <a:p>
            <a:pPr algn="r" rtl="1"/>
            <a:r>
              <a:rPr lang="ar-MA" sz="2000" b="1" baseline="30000" dirty="0" smtClean="0"/>
              <a:t>يوم</a:t>
            </a:r>
            <a:r>
              <a:rPr lang="fr-FR" sz="2000" b="1" baseline="30000" dirty="0" smtClean="0"/>
              <a:t> </a:t>
            </a:r>
            <a:r>
              <a:rPr lang="ar-MA" sz="2000" b="1" baseline="30000" smtClean="0"/>
              <a:t>12</a:t>
            </a:r>
            <a:r>
              <a:rPr lang="fr-FR" sz="2000" b="1" baseline="30000" smtClean="0"/>
              <a:t> </a:t>
            </a:r>
            <a:r>
              <a:rPr lang="ar-MA" sz="2000" b="1" baseline="30000" dirty="0" err="1" smtClean="0"/>
              <a:t>يوليوز</a:t>
            </a:r>
            <a:r>
              <a:rPr lang="ar-MA" sz="2000" b="1" baseline="30000" dirty="0" smtClean="0"/>
              <a:t> 2018 </a:t>
            </a:r>
          </a:p>
          <a:p>
            <a:pPr algn="r" rtl="1"/>
            <a:r>
              <a:rPr lang="ar-MA" sz="2000" b="1" baseline="30000" dirty="0" smtClean="0"/>
              <a:t>بمقر شركة العمران مراكش</a:t>
            </a:r>
            <a:r>
              <a:rPr lang="fr-FR" sz="2000" b="1" baseline="30000" dirty="0" smtClean="0"/>
              <a:t> </a:t>
            </a:r>
            <a:r>
              <a:rPr lang="ar-MA" sz="2000" b="1" baseline="30000" dirty="0" smtClean="0"/>
              <a:t>بحضور موثق .</a:t>
            </a:r>
            <a:endParaRPr lang="fr-FR" sz="2000" b="1" baseline="30000" dirty="0"/>
          </a:p>
        </p:txBody>
      </p:sp>
      <p:graphicFrame>
        <p:nvGraphicFramePr>
          <p:cNvPr id="27" name="Group 1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63331899"/>
              </p:ext>
            </p:extLst>
          </p:nvPr>
        </p:nvGraphicFramePr>
        <p:xfrm>
          <a:off x="2296632" y="5598525"/>
          <a:ext cx="5029200" cy="1840897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615610"/>
                <a:gridCol w="786964"/>
                <a:gridCol w="659218"/>
                <a:gridCol w="548341"/>
                <a:gridCol w="419067"/>
              </a:tblGrid>
              <a:tr h="433297"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ar-M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charset="0"/>
                        </a:rPr>
                        <a:t>الوكالات التجارية </a:t>
                      </a:r>
                    </a:p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ar-M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charset="0"/>
                        </a:rPr>
                        <a:t>لسحب وإيداع </a:t>
                      </a:r>
                      <a:r>
                        <a:rPr kumimoji="0" lang="ar-MA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charset="0"/>
                        </a:rPr>
                        <a:t>دفترالتحملات</a:t>
                      </a: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charset="0"/>
                        </a:rPr>
                        <a:t> </a:t>
                      </a:r>
                      <a:r>
                        <a:rPr kumimoji="0" lang="fr-FR" sz="10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 </a:t>
                      </a:r>
                      <a:endParaRPr kumimoji="0" lang="fr-FR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18000" marR="18000" marT="18000" marB="1800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ar-MA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المساحة(م2)  </a:t>
                      </a:r>
                      <a:r>
                        <a:rPr kumimoji="0" lang="ar-M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charset="0"/>
                        </a:rPr>
                        <a:t> 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18000" marR="18000" marT="18000" marB="1800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ar-M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charset="0"/>
                        </a:rPr>
                        <a:t>نوع </a:t>
                      </a:r>
                      <a:r>
                        <a:rPr kumimoji="0" lang="ar-MA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charset="0"/>
                        </a:rPr>
                        <a:t>المنتوج</a:t>
                      </a:r>
                      <a:endParaRPr kumimoji="0" lang="fr-F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ar-M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charset="0"/>
                        </a:rPr>
                        <a:t>التجزئة</a:t>
                      </a:r>
                      <a:endParaRPr kumimoji="0" lang="fr-F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18000" marR="18000" marT="18000" marB="1800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ar-MA" sz="1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الموقع</a:t>
                      </a:r>
                      <a:endParaRPr kumimoji="0" lang="fr-F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18000" marR="18000" marT="18000" marB="1800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331708">
                <a:tc>
                  <a:txBody>
                    <a:bodyPr/>
                    <a:lstStyle/>
                    <a:p>
                      <a:pPr algn="ctr" rtl="1">
                        <a:buFont typeface="Arial" pitchFamily="34" charset="0"/>
                        <a:buNone/>
                      </a:pPr>
                      <a:r>
                        <a:rPr kumimoji="0" lang="ar-MA" sz="10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*الوكالة التجارية الجهوية </a:t>
                      </a:r>
                      <a:endParaRPr kumimoji="0" lang="fr-FR" sz="1000" b="1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Century Gothic" pitchFamily="34" charset="0"/>
                      </a:endParaRPr>
                    </a:p>
                    <a:p>
                      <a:pPr algn="ctr" rtl="1">
                        <a:buFont typeface="Arial" pitchFamily="34" charset="0"/>
                        <a:buNone/>
                      </a:pPr>
                      <a:r>
                        <a:rPr kumimoji="0" lang="ar-MA" sz="10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العمران مراكش</a:t>
                      </a:r>
                    </a:p>
                    <a:p>
                      <a:pPr algn="ctr" rtl="1"/>
                      <a:r>
                        <a:rPr kumimoji="0" lang="ar-MA" sz="1000" b="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ساحة 16 </a:t>
                      </a:r>
                      <a:r>
                        <a:rPr kumimoji="0" lang="ar-MA" sz="1000" b="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نونبر</a:t>
                      </a:r>
                      <a:r>
                        <a:rPr kumimoji="0" lang="ar-MA" sz="1000" b="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- شارع محمد الخامس  </a:t>
                      </a:r>
                    </a:p>
                    <a:p>
                      <a:pPr algn="ctr" rtl="1"/>
                      <a:r>
                        <a:rPr kumimoji="0" lang="ar-MA" sz="1000" b="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كليز</a:t>
                      </a:r>
                      <a:r>
                        <a:rPr kumimoji="0" lang="ar-MA" sz="1000" b="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 -  مراكش  </a:t>
                      </a:r>
                    </a:p>
                    <a:p>
                      <a:pPr algn="ctr" rtl="1"/>
                      <a:r>
                        <a:rPr kumimoji="0" lang="ar-MA" sz="10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الهاتف</a:t>
                      </a:r>
                      <a:r>
                        <a:rPr kumimoji="0" lang="fr-FR" sz="10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kumimoji="0" lang="ar-MA" sz="10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: 38 78 44 24 05</a:t>
                      </a:r>
                      <a:endParaRPr kumimoji="0" lang="fr-FR" sz="1000" b="1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Century Gothic" pitchFamily="34" charset="0"/>
                      </a:endParaRPr>
                    </a:p>
                    <a:p>
                      <a:pPr algn="ctr" rtl="1"/>
                      <a:endParaRPr kumimoji="0" lang="fr-FR" sz="4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fr-FR" sz="10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*</a:t>
                      </a:r>
                      <a:r>
                        <a:rPr kumimoji="0" lang="ar-MA" sz="10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الوكالة التجارية </a:t>
                      </a:r>
                      <a:r>
                        <a:rPr kumimoji="0" lang="ar-MA" sz="1000" b="1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الحوز</a:t>
                      </a:r>
                      <a:r>
                        <a:rPr kumimoji="0" lang="ar-MA" sz="10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kumimoji="0" lang="ar-MA" sz="1000" b="1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تاسلطانت</a:t>
                      </a:r>
                      <a:r>
                        <a:rPr kumimoji="0" lang="ar-MA" sz="10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 </a:t>
                      </a:r>
                    </a:p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ar-MA" sz="10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kumimoji="0" lang="ar-MA" sz="1000" b="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أطلس </a:t>
                      </a:r>
                      <a:r>
                        <a:rPr kumimoji="0" lang="ar-MA" sz="1000" b="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كولف</a:t>
                      </a:r>
                      <a:r>
                        <a:rPr kumimoji="0" lang="ar-MA" sz="1000" b="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kumimoji="0" lang="ar-MA" sz="1000" b="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الشريفية</a:t>
                      </a:r>
                      <a:r>
                        <a:rPr kumimoji="0" lang="ar-MA" sz="1000" b="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 – رقم : 123/122 </a:t>
                      </a:r>
                    </a:p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fr-FR" sz="10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kumimoji="0" lang="ar-MA" sz="10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الهاتف</a:t>
                      </a:r>
                      <a:r>
                        <a:rPr kumimoji="0" lang="fr-FR" sz="10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kumimoji="0" lang="ar-MA" sz="10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:  62 14 37 24 05 </a:t>
                      </a:r>
                      <a:endParaRPr kumimoji="0" lang="fr-FR" sz="1000" b="1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Century Gothic" pitchFamily="34" charset="0"/>
                      </a:endParaRPr>
                    </a:p>
                  </a:txBody>
                  <a:tcPr marL="18000" marR="18000" marT="18000" marB="18000" anchor="ctr" horzOverflow="overflow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ar-MA" sz="10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300</a:t>
                      </a:r>
                    </a:p>
                  </a:txBody>
                  <a:tcPr marL="18000" marR="18000" marT="18000" marB="18000" anchor="ctr" horzOverflow="overflow"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ar-MA" sz="10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Microsoft Sans Serif" pitchFamily="34" charset="0"/>
                          <a:ea typeface="+mn-ea"/>
                          <a:cs typeface="Microsoft Sans Serif" pitchFamily="34" charset="0"/>
                        </a:rPr>
                        <a:t>بقعة أرضية لبناء حمام</a:t>
                      </a:r>
                      <a:endParaRPr kumimoji="0" lang="fr-FR" sz="10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Microsoft Sans Serif" pitchFamily="34" charset="0"/>
                        <a:ea typeface="+mn-ea"/>
                        <a:cs typeface="Microsoft Sans Serif" pitchFamily="34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ar-M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دار السلطان</a:t>
                      </a:r>
                    </a:p>
                  </a:txBody>
                  <a:tcPr marL="18000" marR="18000" marT="18000" marB="18000" anchor="ctr" horzOverflow="overflow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ar-M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 </a:t>
                      </a:r>
                    </a:p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ar-MA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ea typeface="+mn-ea"/>
                          <a:cs typeface="Microsoft Sans Serif" pitchFamily="34" charset="0"/>
                        </a:rPr>
                        <a:t>مراكش</a:t>
                      </a:r>
                    </a:p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ar-MA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marL="18000" marR="18000" marT="18000" marB="18000" anchor="ctr" horzOverflow="overflow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" name="Rectangle 29"/>
          <p:cNvSpPr/>
          <p:nvPr/>
        </p:nvSpPr>
        <p:spPr>
          <a:xfrm>
            <a:off x="187383" y="893859"/>
            <a:ext cx="452284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r-FR" sz="1600" dirty="0" smtClean="0">
                <a:latin typeface="Cooper Black" panose="0208090404030B020404" pitchFamily="18" charset="0"/>
              </a:rPr>
              <a:t> </a:t>
            </a:r>
            <a:r>
              <a:rPr lang="ar-MA" sz="2000" b="1" dirty="0" smtClean="0">
                <a:latin typeface="Cooper Black" panose="0208090404030B020404" pitchFamily="18" charset="0"/>
                <a:cs typeface="Microsoft Sans Serif" pitchFamily="34" charset="0"/>
              </a:rPr>
              <a:t> </a:t>
            </a:r>
            <a:r>
              <a:rPr lang="ar-MA" sz="3200" b="1" dirty="0" smtClean="0">
                <a:latin typeface="Microsoft Sans Serif" pitchFamily="34" charset="0"/>
                <a:cs typeface="Microsoft Sans Serif" pitchFamily="34" charset="0"/>
              </a:rPr>
              <a:t> </a:t>
            </a:r>
          </a:p>
          <a:p>
            <a:pPr algn="ctr" rtl="1"/>
            <a:endParaRPr lang="ar-MA" sz="1200" b="1" dirty="0" smtClean="0">
              <a:latin typeface="Microsoft Sans Serif" pitchFamily="34" charset="0"/>
              <a:cs typeface="Microsoft Sans Serif" pitchFamily="34" charset="0"/>
            </a:endParaRPr>
          </a:p>
          <a:p>
            <a:pPr algn="ctr" rtl="1"/>
            <a:endParaRPr lang="ar-MA" sz="300" b="1" dirty="0" smtClean="0">
              <a:latin typeface="Microsoft Sans Serif" pitchFamily="34" charset="0"/>
              <a:cs typeface="Microsoft Sans Serif" pitchFamily="34" charset="0"/>
            </a:endParaRPr>
          </a:p>
          <a:p>
            <a:pPr algn="ctr" rtl="1"/>
            <a:r>
              <a:rPr lang="ar-MA" sz="3200" b="1" dirty="0" smtClean="0">
                <a:latin typeface="Microsoft Sans Serif" pitchFamily="34" charset="0"/>
                <a:cs typeface="Microsoft Sans Serif" pitchFamily="34" charset="0"/>
              </a:rPr>
              <a:t>بتجزئة  </a:t>
            </a:r>
            <a:r>
              <a:rPr lang="fr-FR" sz="3200" b="1" dirty="0" smtClean="0">
                <a:latin typeface="Microsoft Sans Serif" pitchFamily="34" charset="0"/>
                <a:cs typeface="Microsoft Sans Serif" pitchFamily="34" charset="0"/>
              </a:rPr>
              <a:t>»</a:t>
            </a:r>
            <a:r>
              <a:rPr lang="ar-MA" sz="3200" b="1" dirty="0" smtClean="0">
                <a:latin typeface="Microsoft Sans Serif" pitchFamily="34" charset="0"/>
                <a:cs typeface="Microsoft Sans Serif" pitchFamily="34" charset="0"/>
              </a:rPr>
              <a:t>دار السلطان</a:t>
            </a:r>
            <a:r>
              <a:rPr lang="fr-FR" sz="3200" b="1" dirty="0" smtClean="0">
                <a:latin typeface="Microsoft Sans Serif" pitchFamily="34" charset="0"/>
                <a:cs typeface="Microsoft Sans Serif" pitchFamily="34" charset="0"/>
              </a:rPr>
              <a:t>« </a:t>
            </a:r>
          </a:p>
          <a:p>
            <a:pPr algn="ctr" rtl="1"/>
            <a:endParaRPr lang="fr-FR" sz="100" b="1" dirty="0" smtClean="0">
              <a:latin typeface="Microsoft Sans Serif" pitchFamily="34" charset="0"/>
              <a:cs typeface="Microsoft Sans Serif" pitchFamily="34" charset="0"/>
            </a:endParaRPr>
          </a:p>
          <a:p>
            <a:pPr algn="ctr" rtl="1"/>
            <a:r>
              <a:rPr lang="ar-MA" sz="3200" b="1" dirty="0" smtClean="0">
                <a:latin typeface="Microsoft Sans Serif" pitchFamily="34" charset="0"/>
                <a:cs typeface="Microsoft Sans Serif" pitchFamily="34" charset="0"/>
              </a:rPr>
              <a:t>     </a:t>
            </a:r>
          </a:p>
          <a:p>
            <a:pPr algn="ctr" rtl="1"/>
            <a:r>
              <a:rPr lang="ar-MA" sz="3200" b="1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endParaRPr lang="ar-MA" sz="3200" b="1" dirty="0" smtClean="0">
              <a:latin typeface="Microsoft Sans Serif" pitchFamily="34" charset="0"/>
              <a:ea typeface="MS PGothic" panose="020B0600070205080204" pitchFamily="34" charset="-128"/>
              <a:cs typeface="Microsoft Sans Serif" pitchFamily="34" charset="0"/>
            </a:endParaRPr>
          </a:p>
          <a:p>
            <a:pPr algn="ctr" rtl="1"/>
            <a:r>
              <a:rPr lang="fr-FR" sz="1400" b="1" dirty="0" smtClean="0">
                <a:latin typeface="Cooper Black" panose="0208090404030B020404" pitchFamily="18" charset="0"/>
              </a:rPr>
              <a:t>                    </a:t>
            </a:r>
            <a:r>
              <a:rPr lang="ar-MA" sz="1400" b="1" dirty="0" smtClean="0">
                <a:latin typeface="Cooper Black" panose="0208090404030B020404" pitchFamily="18" charset="0"/>
              </a:rPr>
              <a:t> </a:t>
            </a:r>
          </a:p>
          <a:p>
            <a:pPr algn="ctr" rtl="1"/>
            <a:r>
              <a:rPr lang="ar-MA" sz="2000" b="1" dirty="0" smtClean="0">
                <a:latin typeface="Microsoft Sans Serif" pitchFamily="34" charset="0"/>
                <a:ea typeface="MS PGothic" panose="020B0600070205080204" pitchFamily="34" charset="-128"/>
                <a:cs typeface="Microsoft Sans Serif" pitchFamily="34" charset="0"/>
              </a:rPr>
              <a:t> </a:t>
            </a:r>
            <a:endParaRPr lang="ar-MA" sz="2000" b="1" dirty="0" smtClean="0">
              <a:latin typeface="Cooper Black" panose="0208090404030B020404" pitchFamily="18" charset="0"/>
            </a:endParaRPr>
          </a:p>
          <a:p>
            <a:pPr rtl="1"/>
            <a:endParaRPr lang="ar-MA" sz="400" b="1" dirty="0" smtClean="0">
              <a:latin typeface="Cooper Black" panose="0208090404030B020404" pitchFamily="18" charset="0"/>
            </a:endParaRPr>
          </a:p>
          <a:p>
            <a:pPr rtl="1"/>
            <a:r>
              <a:rPr lang="ar-MA" sz="1400" dirty="0" smtClean="0">
                <a:latin typeface="Cooper Black" panose="0208090404030B020404" pitchFamily="18" charset="0"/>
              </a:rPr>
              <a:t> </a:t>
            </a:r>
          </a:p>
          <a:p>
            <a:pPr rtl="1"/>
            <a:endParaRPr lang="ar-MA" sz="400" b="1" dirty="0" smtClean="0">
              <a:solidFill>
                <a:srgbClr val="8EB4E3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rtl="1"/>
            <a:r>
              <a:rPr lang="ar-MA" sz="1600" b="1" dirty="0" smtClean="0"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</a:p>
        </p:txBody>
      </p:sp>
      <p:sp>
        <p:nvSpPr>
          <p:cNvPr id="21" name="ZoneTexte 20"/>
          <p:cNvSpPr txBox="1"/>
          <p:nvPr/>
        </p:nvSpPr>
        <p:spPr>
          <a:xfrm rot="10800000" flipV="1">
            <a:off x="3236832" y="7565229"/>
            <a:ext cx="4242389" cy="1111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  <a:buFont typeface="Arial" charset="0"/>
              <a:buNone/>
            </a:pPr>
            <a:r>
              <a:rPr lang="ar-MA" sz="2000" baseline="300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فعلى الأشخاص الراغبين</a:t>
            </a:r>
            <a:r>
              <a:rPr lang="fr-FR" sz="2000" baseline="300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ar-MA" sz="2000" baseline="300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في سحب دفتر </a:t>
            </a:r>
            <a:r>
              <a:rPr lang="ar-MA" sz="2000" baseline="30000" dirty="0" err="1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التحملات</a:t>
            </a:r>
            <a:r>
              <a:rPr lang="ar-MA" sz="2000" baseline="300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، الاتصال بكتابة المديرية التجارية   للعمران مـراكش بمقرها الرئيسي آو بالوكالة التجارية </a:t>
            </a:r>
            <a:r>
              <a:rPr lang="ar-MA" sz="2000" baseline="30000" dirty="0" err="1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الحوز</a:t>
            </a:r>
            <a:r>
              <a:rPr lang="ar-MA" sz="2000" baseline="300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-</a:t>
            </a:r>
            <a:r>
              <a:rPr lang="ar-MA" sz="2000" baseline="3000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تاسلطانت</a:t>
            </a:r>
            <a:r>
              <a:rPr lang="ar-MA" sz="200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ar-MA" sz="2000" baseline="300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بالعنوانين المذكورين  أعلاه.</a:t>
            </a:r>
          </a:p>
        </p:txBody>
      </p:sp>
      <p:graphicFrame>
        <p:nvGraphicFramePr>
          <p:cNvPr id="20" name="Tableau 19"/>
          <p:cNvGraphicFramePr>
            <a:graphicFrameLocks noGrp="1"/>
          </p:cNvGraphicFramePr>
          <p:nvPr/>
        </p:nvGraphicFramePr>
        <p:xfrm>
          <a:off x="8325293" y="3859619"/>
          <a:ext cx="208280" cy="41148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chemeClr val="accent1"/>
                      </a:solidFill>
                      <a:prstDash val="solid"/>
                    </a:lnL>
                    <a:lnR w="12700" cmpd="sng">
                      <a:solidFill>
                        <a:schemeClr val="accent1"/>
                      </a:solidFill>
                      <a:prstDash val="solid"/>
                    </a:lnR>
                    <a:lnT w="12700" cmpd="sng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solidFill>
                        <a:schemeClr val="accent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29" name="Image 28" descr="Visuel lotissemen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994" y="3064433"/>
            <a:ext cx="5107427" cy="2159285"/>
          </a:xfrm>
          <a:prstGeom prst="rect">
            <a:avLst/>
          </a:prstGeom>
          <a:scene3d>
            <a:camera prst="orthographicFront">
              <a:rot lat="10800000" lon="0" rev="10800000"/>
            </a:camera>
            <a:lightRig rig="threePt" dir="t"/>
          </a:scene3d>
        </p:spPr>
      </p:pic>
      <p:pic>
        <p:nvPicPr>
          <p:cNvPr id="22" name="Picture 2" descr="Ø§ÙØ¹ÙØ±Ø§Ù ÙØ±Ø§ÙØ´ Ø§Ø³ÙÙ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38251" y="893859"/>
            <a:ext cx="2466303" cy="2189358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627513" y="1131254"/>
            <a:ext cx="37619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MA" sz="2800" b="1" dirty="0" smtClean="0">
                <a:latin typeface="Microsoft Sans Serif" pitchFamily="34" charset="0"/>
                <a:cs typeface="Microsoft Sans Serif" pitchFamily="34" charset="0"/>
              </a:rPr>
              <a:t>بقعة أرضية لبناء حمام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74158" y="2446026"/>
            <a:ext cx="3815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MA" sz="2400" b="1" dirty="0" smtClean="0">
                <a:latin typeface="Microsoft Sans Serif" pitchFamily="34" charset="0"/>
                <a:cs typeface="Microsoft Sans Serif" pitchFamily="34" charset="0"/>
              </a:rPr>
              <a:t>بمراكش</a:t>
            </a:r>
            <a:endParaRPr lang="fr-FR" dirty="0"/>
          </a:p>
        </p:txBody>
      </p:sp>
      <p:pic>
        <p:nvPicPr>
          <p:cNvPr id="34" name="Image 33" descr="Site Al omrane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12412" y="8947237"/>
            <a:ext cx="1679395" cy="554597"/>
          </a:xfrm>
          <a:prstGeom prst="rect">
            <a:avLst/>
          </a:prstGeom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167422" y="8947237"/>
            <a:ext cx="1913863" cy="73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45069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2837</TotalTime>
  <Words>230</Words>
  <Application>Microsoft Office PowerPoint</Application>
  <PresentationFormat>Personnalisé</PresentationFormat>
  <Paragraphs>53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Maa Nyna</dc:creator>
  <cp:lastModifiedBy>01730173</cp:lastModifiedBy>
  <cp:revision>424</cp:revision>
  <dcterms:created xsi:type="dcterms:W3CDTF">2014-05-12T10:25:50Z</dcterms:created>
  <dcterms:modified xsi:type="dcterms:W3CDTF">2018-06-25T15:41:13Z</dcterms:modified>
</cp:coreProperties>
</file>