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7562850" cy="13679488"/>
  <p:notesSz cx="6761163" cy="9942513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C34"/>
    <a:srgbClr val="FFFFFF"/>
    <a:srgbClr val="E60000"/>
    <a:srgbClr val="E6021F"/>
    <a:srgbClr val="016436"/>
    <a:srgbClr val="005024"/>
    <a:srgbClr val="AEC87A"/>
    <a:srgbClr val="92B54B"/>
    <a:srgbClr val="1D8740"/>
    <a:srgbClr val="981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5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2256" y="-1834"/>
      </p:cViewPr>
      <p:guideLst>
        <p:guide orient="horz" pos="430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364" cy="4990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29220" y="0"/>
            <a:ext cx="2930364" cy="4990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42F57-E20A-46FF-B54E-A8D52EEAC3AC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3481"/>
            <a:ext cx="2930364" cy="4990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29220" y="9443481"/>
            <a:ext cx="2930364" cy="4990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6F77-7D81-44BD-8081-56F3C8249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557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4095A-D339-4CCA-ACF8-8ED21339B3E5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54275" y="1243013"/>
            <a:ext cx="18526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6276" y="4784726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444039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FE386-446A-49B7-B72B-77C838A2F7E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99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4249511"/>
            <a:ext cx="6428423" cy="293222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7751711"/>
            <a:ext cx="5293995" cy="34958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1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300" y="731474"/>
            <a:ext cx="1276231" cy="1556041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731474"/>
            <a:ext cx="3702646" cy="1556041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7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6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4" y="8790338"/>
            <a:ext cx="6428423" cy="271689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4" y="5797952"/>
            <a:ext cx="6428423" cy="299238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7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4255842"/>
            <a:ext cx="2489438" cy="1203605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4255842"/>
            <a:ext cx="2489438" cy="1203605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01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547814"/>
            <a:ext cx="6806565" cy="227991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3062054"/>
            <a:ext cx="3341572" cy="12761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4338170"/>
            <a:ext cx="3341572" cy="788154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3062054"/>
            <a:ext cx="3342884" cy="12761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4338170"/>
            <a:ext cx="3342884" cy="788154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4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544647"/>
            <a:ext cx="2488126" cy="23179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544648"/>
            <a:ext cx="4227844" cy="1167506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862561"/>
            <a:ext cx="2488126" cy="9357151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9575642"/>
            <a:ext cx="4537710" cy="113045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1222287"/>
            <a:ext cx="4537710" cy="820769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10706103"/>
            <a:ext cx="4537710" cy="1605438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6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547814"/>
            <a:ext cx="6806565" cy="227991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3191883"/>
            <a:ext cx="6806565" cy="902783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4" y="12678861"/>
            <a:ext cx="1764665" cy="728306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C3E4-7BB2-8E41-AC68-D965B606CAE2}" type="datetimeFigureOut">
              <a:rPr lang="fr-FR" smtClean="0"/>
              <a:pPr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12678861"/>
            <a:ext cx="2394903" cy="728306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4" y="12678861"/>
            <a:ext cx="1764665" cy="728306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9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 descr="Bande titre lotissement.jpg">
            <a:extLst>
              <a:ext uri="{FF2B5EF4-FFF2-40B4-BE49-F238E27FC236}">
                <a16:creationId xmlns:a16="http://schemas.microsoft.com/office/drawing/2014/main" xmlns="" id="{3350A0FC-7197-460B-8157-9925CD2F57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2"/>
          <a:stretch/>
        </p:blipFill>
        <p:spPr>
          <a:xfrm>
            <a:off x="2169795" y="982320"/>
            <a:ext cx="5393056" cy="1794568"/>
          </a:xfrm>
          <a:prstGeom prst="rect">
            <a:avLst/>
          </a:prstGeom>
        </p:spPr>
      </p:pic>
      <p:pic>
        <p:nvPicPr>
          <p:cNvPr id="26" name="Image 25" descr="Losange rouge.jpg">
            <a:extLst>
              <a:ext uri="{FF2B5EF4-FFF2-40B4-BE49-F238E27FC236}">
                <a16:creationId xmlns:a16="http://schemas.microsoft.com/office/drawing/2014/main" xmlns="" id="{4AE72ECD-15CC-45AD-B8C7-80E9B97B7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1" y="2914547"/>
            <a:ext cx="6200776" cy="858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0C09242A-DB5D-42F2-9345-CF0B8A5563FD}"/>
              </a:ext>
            </a:extLst>
          </p:cNvPr>
          <p:cNvSpPr/>
          <p:nvPr/>
        </p:nvSpPr>
        <p:spPr>
          <a:xfrm>
            <a:off x="1434953" y="10294293"/>
            <a:ext cx="17729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dirty="0">
                <a:solidFill>
                  <a:schemeClr val="bg1"/>
                </a:solidFill>
              </a:rPr>
              <a:t>Prix d´une communication locale</a:t>
            </a:r>
          </a:p>
        </p:txBody>
      </p:sp>
      <p:pic>
        <p:nvPicPr>
          <p:cNvPr id="31" name="Image 30" descr="Numero bleu.psd">
            <a:extLst>
              <a:ext uri="{FF2B5EF4-FFF2-40B4-BE49-F238E27FC236}">
                <a16:creationId xmlns:a16="http://schemas.microsoft.com/office/drawing/2014/main" xmlns="" id="{8FBA649B-F285-4C86-96FA-11E56E4AD5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10" y="10506075"/>
            <a:ext cx="1653209" cy="44686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50CF68AA-FDC2-4478-B5AA-38E0CE5C58B0}"/>
              </a:ext>
            </a:extLst>
          </p:cNvPr>
          <p:cNvSpPr/>
          <p:nvPr/>
        </p:nvSpPr>
        <p:spPr>
          <a:xfrm>
            <a:off x="217847" y="6453963"/>
            <a:ext cx="2882734" cy="347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>
              <a:lnSpc>
                <a:spcPct val="150000"/>
              </a:lnSpc>
            </a:pPr>
            <a:r>
              <a:rPr lang="fr-FR" sz="1900" b="1" baseline="30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xmlns="" id="{7A3428DC-4D71-4BD7-B0ED-5D6DDD8A38BB}"/>
              </a:ext>
            </a:extLst>
          </p:cNvPr>
          <p:cNvSpPr/>
          <p:nvPr/>
        </p:nvSpPr>
        <p:spPr>
          <a:xfrm>
            <a:off x="3533418" y="10443046"/>
            <a:ext cx="1670763" cy="3546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xmlns="" id="{5E03F8EF-9FF5-4639-B108-616394B0DB09}"/>
              </a:ext>
            </a:extLst>
          </p:cNvPr>
          <p:cNvSpPr txBox="1"/>
          <p:nvPr/>
        </p:nvSpPr>
        <p:spPr>
          <a:xfrm>
            <a:off x="3594099" y="10471621"/>
            <a:ext cx="1714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www.alomrane.gov.ma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28713" y="242888"/>
            <a:ext cx="6018212" cy="641350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fr-FR" sz="3600" b="1" baseline="30000" dirty="0">
                <a:solidFill>
                  <a:srgbClr val="016436"/>
                </a:solidFill>
                <a:latin typeface="Palatino Linotype" panose="02040502050505030304" pitchFamily="18" charset="0"/>
              </a:rPr>
              <a:t>AVIS</a:t>
            </a:r>
            <a:r>
              <a:rPr lang="fr-FR" altLang="fr-FR" sz="3600" b="1" dirty="0">
                <a:solidFill>
                  <a:srgbClr val="016436"/>
                </a:solidFill>
                <a:latin typeface="Palatino Linotype" panose="02040502050505030304" pitchFamily="18" charset="0"/>
              </a:rPr>
              <a:t> </a:t>
            </a:r>
            <a:r>
              <a:rPr lang="fr-FR" altLang="fr-FR" sz="3600" b="1" baseline="30000" dirty="0">
                <a:solidFill>
                  <a:srgbClr val="016436"/>
                </a:solidFill>
                <a:latin typeface="Palatino Linotype" panose="02040502050505030304" pitchFamily="18" charset="0"/>
              </a:rPr>
              <a:t>DE VENTE SUR OFFRES DE PRIX </a:t>
            </a:r>
            <a:endParaRPr lang="fr-FR" altLang="fr-FR" sz="3600" b="1" dirty="0">
              <a:solidFill>
                <a:srgbClr val="016436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212456" y="1343025"/>
            <a:ext cx="53916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r-FR" altLang="fr-FR" sz="3200" b="1" dirty="0" smtClean="0"/>
              <a:t>Divers Produits </a:t>
            </a:r>
          </a:p>
          <a:p>
            <a:pPr algn="ctr"/>
            <a:r>
              <a:rPr lang="fr-FR" altLang="fr-FR" sz="3200" b="1" dirty="0" smtClean="0">
                <a:solidFill>
                  <a:srgbClr val="B1AE5E"/>
                </a:solidFill>
              </a:rPr>
              <a:t>à la Ville de Marrakech</a:t>
            </a:r>
            <a:endParaRPr lang="fr-FR" altLang="fr-FR" sz="3200" b="1" dirty="0">
              <a:solidFill>
                <a:srgbClr val="B1AE5E"/>
              </a:solidFill>
            </a:endParaRPr>
          </a:p>
        </p:txBody>
      </p:sp>
      <p:sp>
        <p:nvSpPr>
          <p:cNvPr id="23" name="ZoneTexte 33"/>
          <p:cNvSpPr txBox="1">
            <a:spLocks noChangeArrowheads="1"/>
          </p:cNvSpPr>
          <p:nvPr/>
        </p:nvSpPr>
        <p:spPr bwMode="auto">
          <a:xfrm>
            <a:off x="4596" y="2885972"/>
            <a:ext cx="3311525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</a:t>
            </a:r>
            <a:r>
              <a:rPr lang="fr-FR" altLang="fr-FR" sz="1300" b="1" dirty="0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Al Omrane Marrakech-</a:t>
            </a:r>
            <a:r>
              <a:rPr lang="fr-FR" altLang="fr-FR" sz="1300" b="1" dirty="0" err="1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safi</a:t>
            </a:r>
            <a:endParaRPr lang="fr-FR" altLang="fr-FR" sz="1300" b="1" dirty="0" smtClean="0">
              <a:solidFill>
                <a:schemeClr val="bg1"/>
              </a:solidFill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met </a:t>
            </a:r>
            <a:r>
              <a:rPr lang="fr-FR" altLang="fr-FR" sz="1400" b="1" dirty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en vente sur offres de </a:t>
            </a:r>
            <a:r>
              <a:rPr lang="fr-FR" altLang="fr-FR" sz="1400" b="1" dirty="0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prix </a:t>
            </a:r>
          </a:p>
          <a:p>
            <a:pPr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Divers Produits, à la ville de Marrakech, dont les </a:t>
            </a:r>
          </a:p>
          <a:p>
            <a:pPr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/>
                </a:solidFill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caractéristiques sont mentionnées dans le tableau ci-après : </a:t>
            </a:r>
            <a:endParaRPr lang="fr-FR" altLang="fr-FR" sz="1400" b="1" dirty="0">
              <a:solidFill>
                <a:schemeClr val="bg1"/>
              </a:solidFill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</p:txBody>
      </p:sp>
      <p:sp>
        <p:nvSpPr>
          <p:cNvPr id="43" name="ZoneTexte 22"/>
          <p:cNvSpPr txBox="1">
            <a:spLocks noChangeArrowheads="1"/>
          </p:cNvSpPr>
          <p:nvPr/>
        </p:nvSpPr>
        <p:spPr bwMode="auto">
          <a:xfrm>
            <a:off x="3884613" y="6375400"/>
            <a:ext cx="3865562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fr-FR" altLang="fr-FR" sz="1300" b="1" u="sng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Tenue de la commission d’examen des offres:</a:t>
            </a:r>
          </a:p>
          <a:p>
            <a:pPr>
              <a:lnSpc>
                <a:spcPct val="120000"/>
              </a:lnSpc>
            </a:pPr>
            <a:r>
              <a:rPr lang="fr-FR" altLang="fr-FR" sz="1300" b="1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 </a:t>
            </a: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le 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0</a:t>
            </a:r>
            <a:r>
              <a:rPr lang="ar-MA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2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/09/2020 </a:t>
            </a:r>
            <a:endParaRPr lang="ar-MA" altLang="fr-FR" sz="1300" b="1" dirty="0" smtClean="0"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  <a:p>
            <a:pPr>
              <a:lnSpc>
                <a:spcPct val="120000"/>
              </a:lnSpc>
            </a:pPr>
            <a:r>
              <a:rPr lang="ar-MA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     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au </a:t>
            </a: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siège d’AL OMRANE  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en présence </a:t>
            </a: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d’un </a:t>
            </a:r>
            <a:r>
              <a:rPr lang="ar-MA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             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Notaire</a:t>
            </a: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.     </a:t>
            </a:r>
          </a:p>
          <a:p>
            <a:pPr>
              <a:lnSpc>
                <a:spcPct val="120000"/>
              </a:lnSpc>
            </a:pPr>
            <a:r>
              <a:rPr lang="fr-FR" altLang="fr-FR" sz="14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      </a:t>
            </a:r>
          </a:p>
        </p:txBody>
      </p:sp>
      <p:sp>
        <p:nvSpPr>
          <p:cNvPr id="44" name="ZoneTexte 23"/>
          <p:cNvSpPr txBox="1">
            <a:spLocks noChangeArrowheads="1"/>
          </p:cNvSpPr>
          <p:nvPr/>
        </p:nvSpPr>
        <p:spPr bwMode="auto">
          <a:xfrm>
            <a:off x="4262438" y="7429599"/>
            <a:ext cx="329723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fr-FR" altLang="fr-FR" sz="1400" b="1" u="sng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Lieu de retrait et dépôt des dossiers:</a:t>
            </a:r>
            <a:r>
              <a:rPr lang="fr-FR" altLang="fr-FR" sz="1200" b="1" u="sng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</a:t>
            </a:r>
          </a:p>
        </p:txBody>
      </p:sp>
      <p:sp>
        <p:nvSpPr>
          <p:cNvPr id="45" name="ZoneTexte 29"/>
          <p:cNvSpPr txBox="1">
            <a:spLocks noChangeArrowheads="1"/>
          </p:cNvSpPr>
          <p:nvPr/>
        </p:nvSpPr>
        <p:spPr bwMode="auto">
          <a:xfrm>
            <a:off x="3965576" y="7793930"/>
            <a:ext cx="3638550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fr-FR" sz="1300" b="1" dirty="0">
                <a:latin typeface="Arial" panose="020B0604020202020204" pitchFamily="34" charset="0"/>
              </a:rPr>
              <a:t>  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Agence Al Omrane Marrakech-Safi Bd Med V, place du 16 novembre-</a:t>
            </a:r>
            <a:r>
              <a:rPr lang="fr-FR" altLang="fr-FR" sz="1300" dirty="0" err="1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Guéliz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-Marrakech </a:t>
            </a:r>
            <a:endParaRPr lang="fr-FR" altLang="fr-FR" sz="1300" dirty="0"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  <a:p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             </a:t>
            </a:r>
          </a:p>
        </p:txBody>
      </p:sp>
      <p:sp>
        <p:nvSpPr>
          <p:cNvPr id="46" name="ZoneTexte 32"/>
          <p:cNvSpPr txBox="1">
            <a:spLocks noChangeArrowheads="1"/>
          </p:cNvSpPr>
          <p:nvPr/>
        </p:nvSpPr>
        <p:spPr bwMode="auto">
          <a:xfrm>
            <a:off x="3756025" y="5162550"/>
            <a:ext cx="3405188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fr-FR" altLang="fr-FR" sz="1300" b="1" u="sng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Retrait des dossiers de candidature </a:t>
            </a:r>
            <a:r>
              <a:rPr lang="fr-FR" altLang="fr-FR" sz="1300" b="1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  Du 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18/08/2020 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</a:t>
            </a: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au  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01/0</a:t>
            </a:r>
            <a:r>
              <a:rPr lang="ar-MA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9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/2020 </a:t>
            </a:r>
            <a:endParaRPr lang="fr-FR" altLang="fr-FR" sz="1300" b="1" dirty="0"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</p:txBody>
      </p:sp>
      <p:sp>
        <p:nvSpPr>
          <p:cNvPr id="47" name="ZoneTexte 21"/>
          <p:cNvSpPr txBox="1">
            <a:spLocks noChangeArrowheads="1"/>
          </p:cNvSpPr>
          <p:nvPr/>
        </p:nvSpPr>
        <p:spPr bwMode="auto">
          <a:xfrm>
            <a:off x="3965575" y="5840413"/>
            <a:ext cx="3406775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fr-FR" altLang="fr-FR" sz="1300" b="1" u="sng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Dernier délai de dépôt des dossiers</a:t>
            </a:r>
          </a:p>
          <a:p>
            <a:pPr>
              <a:lnSpc>
                <a:spcPct val="120000"/>
              </a:lnSpc>
            </a:pPr>
            <a:r>
              <a:rPr lang="fr-FR" altLang="fr-FR" sz="1300" dirty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Le 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0</a:t>
            </a:r>
            <a:r>
              <a:rPr lang="ar-MA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1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/0</a:t>
            </a:r>
            <a:r>
              <a:rPr lang="ar-MA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9</a:t>
            </a:r>
            <a:r>
              <a:rPr lang="fr-FR" altLang="fr-FR" sz="1300" b="1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/2020 </a:t>
            </a:r>
            <a:r>
              <a:rPr lang="fr-FR" altLang="fr-FR" sz="13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 à 16 h</a:t>
            </a:r>
            <a:endParaRPr lang="fr-FR" altLang="fr-FR" sz="1300" dirty="0"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</p:txBody>
      </p:sp>
      <p:grpSp>
        <p:nvGrpSpPr>
          <p:cNvPr id="48" name="Group 70"/>
          <p:cNvGrpSpPr>
            <a:grpSpLocks/>
          </p:cNvGrpSpPr>
          <p:nvPr/>
        </p:nvGrpSpPr>
        <p:grpSpPr bwMode="auto">
          <a:xfrm>
            <a:off x="3366603" y="3136547"/>
            <a:ext cx="2392556" cy="1699332"/>
            <a:chOff x="592" y="2080"/>
            <a:chExt cx="1159" cy="792"/>
          </a:xfrm>
        </p:grpSpPr>
        <p:pic>
          <p:nvPicPr>
            <p:cNvPr id="49" name="Picture 7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27" t="13190" r="12660" b="9941"/>
            <a:stretch>
              <a:fillRect/>
            </a:stretch>
          </p:blipFill>
          <p:spPr bwMode="auto">
            <a:xfrm>
              <a:off x="638" y="2080"/>
              <a:ext cx="1113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 Box 72"/>
            <p:cNvSpPr txBox="1">
              <a:spLocks noChangeArrowheads="1"/>
            </p:cNvSpPr>
            <p:nvPr/>
          </p:nvSpPr>
          <p:spPr bwMode="auto">
            <a:xfrm>
              <a:off x="592" y="2614"/>
              <a:ext cx="267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marL="0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437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2873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310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5746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183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8620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056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1493" algn="l" defTabSz="521437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altLang="fr-FR"/>
            </a:p>
          </p:txBody>
        </p:sp>
      </p:grpSp>
      <p:sp>
        <p:nvSpPr>
          <p:cNvPr id="51" name="Text Box 570"/>
          <p:cNvSpPr txBox="1">
            <a:spLocks noChangeArrowheads="1"/>
          </p:cNvSpPr>
          <p:nvPr/>
        </p:nvSpPr>
        <p:spPr bwMode="auto">
          <a:xfrm>
            <a:off x="5308745" y="3647659"/>
            <a:ext cx="22955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defTabSz="914400">
              <a:spcBef>
                <a:spcPct val="50000"/>
              </a:spcBef>
            </a:pPr>
            <a:r>
              <a:rPr lang="fr-FR" altLang="fr-FR" sz="1600" b="1" dirty="0" smtClean="0">
                <a:latin typeface="Arial" panose="020B0604020202020204" pitchFamily="34" charset="0"/>
              </a:rPr>
              <a:t>Divers Produits</a:t>
            </a:r>
            <a:endParaRPr lang="fr-FR" altLang="fr-FR" sz="1600" b="1" dirty="0">
              <a:latin typeface="Arial" panose="020B0604020202020204" pitchFamily="34" charset="0"/>
            </a:endParaRPr>
          </a:p>
        </p:txBody>
      </p:sp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945E7C40-2C3B-40A9-9EC2-358237889D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2443" y="11496674"/>
            <a:ext cx="7592118" cy="2221565"/>
          </a:xfrm>
          <a:prstGeom prst="rect">
            <a:avLst/>
          </a:prstGeom>
        </p:spPr>
      </p:pic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22225" y="10952935"/>
            <a:ext cx="6591300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fr-FR" sz="1600" b="1" baseline="30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 OMRANE </a:t>
            </a:r>
            <a:r>
              <a:rPr lang="fr-FR" altLang="fr-FR" sz="1600" b="1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Marrakech-</a:t>
            </a:r>
            <a:r>
              <a:rPr lang="fr-FR" altLang="fr-FR" sz="1600" b="1" baseline="30000" dirty="0" err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safi</a:t>
            </a:r>
            <a:r>
              <a:rPr lang="fr-FR" altLang="fr-FR" sz="1600" b="1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, </a:t>
            </a:r>
          </a:p>
          <a:p>
            <a:r>
              <a:rPr lang="fr-FR" altLang="fr-FR" sz="1400" b="1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Bd Med V, place du 16 novembre-</a:t>
            </a:r>
            <a:r>
              <a:rPr lang="fr-FR" altLang="fr-FR" sz="1400" b="1" baseline="30000" dirty="0" err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Guéliz</a:t>
            </a:r>
            <a:r>
              <a:rPr lang="fr-FR" altLang="fr-FR" sz="1400" b="1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-Marrakech Tél: 05 24 44 78 38 / Fax : 05 24 44 62 18</a:t>
            </a:r>
            <a:r>
              <a:rPr lang="fr-FR" altLang="fr-FR" sz="1400" b="1" baseline="30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fr-FR" altLang="fr-FR" sz="1400" b="1" baseline="30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fr-FR" altLang="fr-FR" sz="1400" b="1" baseline="30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 OMRANE </a:t>
            </a:r>
            <a:r>
              <a:rPr lang="fr-FR" altLang="fr-FR" sz="1400" b="1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Marrakech-</a:t>
            </a:r>
            <a:r>
              <a:rPr lang="fr-FR" altLang="fr-FR" sz="1400" b="1" baseline="30000" dirty="0" err="1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safi</a:t>
            </a:r>
            <a:r>
              <a:rPr lang="fr-FR" altLang="fr-FR" sz="1400" b="1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est </a:t>
            </a:r>
            <a:r>
              <a:rPr lang="fr-FR" altLang="fr-FR" sz="1400" b="1" baseline="30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une filiale du Groupe Al Omrane.</a:t>
            </a:r>
          </a:p>
        </p:txBody>
      </p:sp>
      <p:graphicFrame>
        <p:nvGraphicFramePr>
          <p:cNvPr id="27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905988"/>
              </p:ext>
            </p:extLst>
          </p:nvPr>
        </p:nvGraphicFramePr>
        <p:xfrm>
          <a:off x="71270" y="4974447"/>
          <a:ext cx="3390291" cy="50736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128880"/>
                <a:gridCol w="1285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5536"/>
              </a:tblGrid>
              <a:tr h="381455">
                <a:tc>
                  <a:txBody>
                    <a:bodyPr/>
                    <a:lstStyle/>
                    <a:p>
                      <a:pPr marL="0" marR="0" lvl="0" indent="0" algn="ctr" defTabSz="520700" rtl="0" eaLnBrk="0" fontAlgn="base" latinLnBrk="0" hangingPunct="0">
                        <a:lnSpc>
                          <a:spcPct val="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Opérations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Type de produit</a:t>
                      </a:r>
                      <a:endParaRPr kumimoji="0" lang="fr-FR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207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Superficie m</a:t>
                      </a:r>
                      <a:r>
                        <a:rPr kumimoji="0" lang="fr-FR" altLang="fr-FR" sz="1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fr-FR" altLang="fr-FR" sz="10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291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IBNOU SINA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Lots promotionnels R+2 RDC commercial</a:t>
                      </a:r>
                      <a:endParaRPr kumimoji="0" lang="a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5656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KAWTAR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Lots d’activités a usage artisanal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148 à 201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226314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MESKLLIL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Villa semi fini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226314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SAADIENNE T1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Appartements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233178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IMAM JAZOULI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226314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M’HAMID 9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Lot de villa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221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516291">
                <a:tc rowSpan="2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CHAOUF AYADI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Lots Economique R+1 RDC commercial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516291">
                <a:tc vMerge="1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Lot Economique R+1 RDC Habitat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157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599522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MASSAR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Lots d’activités industriels</a:t>
                      </a:r>
                      <a:endParaRPr kumimoji="0" lang="ar-MA" alt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525</a:t>
                      </a: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64 à 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378920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IMAM NAWAOUI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commerces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18 à 29</a:t>
                      </a: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408068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LAMTOUNA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  <a:tr h="373139">
                <a:tc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ITTIFAQ</a:t>
                      </a:r>
                      <a:endParaRPr kumimoji="0" lang="ar-MA" altLang="fr-F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520700" rtl="1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MA" altLang="fr-F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 horzOverflow="overflow"/>
                </a:tc>
              </a:tr>
            </a:tbl>
          </a:graphicData>
        </a:graphic>
      </p:graphicFrame>
      <p:pic>
        <p:nvPicPr>
          <p:cNvPr id="28" name="Picture 15" descr="Al Omrane Marrakech Safi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0379" y="982320"/>
            <a:ext cx="2049416" cy="1794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à coins arrondis 29"/>
          <p:cNvSpPr/>
          <p:nvPr/>
        </p:nvSpPr>
        <p:spPr>
          <a:xfrm>
            <a:off x="4105275" y="8817570"/>
            <a:ext cx="3348037" cy="113605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600" b="1" dirty="0" smtClean="0"/>
          </a:p>
          <a:p>
            <a:pPr algn="ctr"/>
            <a:r>
              <a:rPr lang="fr-FR" sz="1600" b="1" dirty="0" smtClean="0"/>
              <a:t>Pour plus d’information veuillez contacter :</a:t>
            </a:r>
          </a:p>
          <a:p>
            <a:pPr algn="ctr"/>
            <a:r>
              <a:rPr lang="fr-FR" altLang="fr-FR" sz="1800" b="1" dirty="0" smtClean="0">
                <a:latin typeface="Arial" panose="020B0604020202020204" pitchFamily="34" charset="0"/>
              </a:rPr>
              <a:t> </a:t>
            </a:r>
            <a:r>
              <a:rPr lang="fr-FR" altLang="fr-FR" sz="1400" dirty="0" smtClean="0">
                <a:latin typeface="Palatino Linotype" panose="02040502050505030304" pitchFamily="18" charset="0"/>
                <a:ea typeface="Verdana" panose="020B0604030504040204" pitchFamily="34" charset="0"/>
                <a:cs typeface="Palatino Linotype" panose="02040502050505030304" pitchFamily="18" charset="0"/>
              </a:rPr>
              <a:t>Agence Al Omrane Marrakech-Safi</a:t>
            </a:r>
          </a:p>
          <a:p>
            <a:pPr algn="ctr"/>
            <a:r>
              <a:rPr lang="fr-FR" sz="1400" b="1" dirty="0" smtClean="0">
                <a:latin typeface="Palatino Linotype" panose="02040502050505030304" pitchFamily="18" charset="0"/>
                <a:ea typeface="Verdana" panose="020B0604030504040204" pitchFamily="34" charset="0"/>
              </a:rPr>
              <a:t>Tel : </a:t>
            </a:r>
            <a:r>
              <a:rPr lang="fr-FR" altLang="fr-FR" sz="1400" b="1" dirty="0" smtClean="0">
                <a:latin typeface="Palatino Linotype" panose="02040502050505030304" pitchFamily="18" charset="0"/>
                <a:ea typeface="Verdana" panose="020B0604030504040204" pitchFamily="34" charset="0"/>
              </a:rPr>
              <a:t>05 24 44 78 </a:t>
            </a:r>
            <a:r>
              <a:rPr lang="fr-FR" altLang="fr-FR" sz="1400" b="1" dirty="0" smtClean="0">
                <a:latin typeface="Palatino Linotype" panose="02040502050505030304" pitchFamily="18" charset="0"/>
                <a:ea typeface="Verdana" panose="020B0604030504040204" pitchFamily="34" charset="0"/>
              </a:rPr>
              <a:t>38 </a:t>
            </a:r>
            <a:endParaRPr lang="fr-FR" sz="1400" b="1" dirty="0" smtClean="0">
              <a:latin typeface="Palatino Linotype" panose="02040502050505030304" pitchFamily="18" charset="0"/>
              <a:ea typeface="Verdana" panose="020B0604030504040204" pitchFamily="34" charset="0"/>
            </a:endParaRPr>
          </a:p>
          <a:p>
            <a:pPr algn="ctr"/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3780505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7734</TotalTime>
  <Words>247</Words>
  <Application>Microsoft Office PowerPoint</Application>
  <PresentationFormat>Personnalisé</PresentationFormat>
  <Paragraphs>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Helvetica</vt:lpstr>
      <vt:lpstr>Palatino Linotype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bouhamidi</cp:lastModifiedBy>
  <cp:revision>512</cp:revision>
  <cp:lastPrinted>2020-06-03T11:17:34Z</cp:lastPrinted>
  <dcterms:created xsi:type="dcterms:W3CDTF">2014-05-12T10:25:50Z</dcterms:created>
  <dcterms:modified xsi:type="dcterms:W3CDTF">2020-08-26T11:03:12Z</dcterms:modified>
</cp:coreProperties>
</file>