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4" r:id="rId2"/>
  </p:sldIdLst>
  <p:sldSz cx="7562850" cy="13679488"/>
  <p:notesSz cx="6797675" cy="9928225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09" userDrawn="1">
          <p15:clr>
            <a:srgbClr val="A4A3A4"/>
          </p15:clr>
        </p15:guide>
        <p15:guide id="2" pos="23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C2C34"/>
    <a:srgbClr val="FFFFFF"/>
    <a:srgbClr val="E60000"/>
    <a:srgbClr val="E6021F"/>
    <a:srgbClr val="016436"/>
    <a:srgbClr val="005024"/>
    <a:srgbClr val="AEC87A"/>
    <a:srgbClr val="92B54B"/>
    <a:srgbClr val="1D8740"/>
    <a:srgbClr val="981C8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325" autoAdjust="0"/>
    <p:restoredTop sz="94660"/>
  </p:normalViewPr>
  <p:slideViewPr>
    <p:cSldViewPr snapToGrid="0" snapToObjects="1">
      <p:cViewPr>
        <p:scale>
          <a:sx n="90" d="100"/>
          <a:sy n="90" d="100"/>
        </p:scale>
        <p:origin x="-1680" y="1362"/>
      </p:cViewPr>
      <p:guideLst>
        <p:guide orient="horz" pos="4309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8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42F57-E20A-46FF-B54E-A8D52EEAC3AC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9911"/>
            <a:ext cx="2946189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899" y="9429911"/>
            <a:ext cx="2946189" cy="498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66F77-7D81-44BD-8081-56F3C8249C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02557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51" cy="4977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77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4095A-D339-4CCA-ACF8-8ED21339B3E5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471738" y="1241425"/>
            <a:ext cx="18542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9" y="4777851"/>
            <a:ext cx="5437821" cy="39091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468"/>
            <a:ext cx="2946351" cy="4977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728" y="9430468"/>
            <a:ext cx="2946351" cy="4977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FE386-446A-49B7-B72B-77C838A2F7E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2799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4249511"/>
            <a:ext cx="6428423" cy="293222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7751711"/>
            <a:ext cx="5293995" cy="34958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5364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3916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300" y="731474"/>
            <a:ext cx="1276231" cy="1556041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607" y="731474"/>
            <a:ext cx="3702646" cy="1556041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1375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4262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4" y="8790338"/>
            <a:ext cx="6428423" cy="271689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4" y="5797952"/>
            <a:ext cx="6428423" cy="299238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8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7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1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0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4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177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607" y="4255842"/>
            <a:ext cx="2489438" cy="1203605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9093" y="4255842"/>
            <a:ext cx="2489438" cy="1203605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5301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547814"/>
            <a:ext cx="6806565" cy="227991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3062054"/>
            <a:ext cx="3341572" cy="12761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4338170"/>
            <a:ext cx="3341572" cy="788154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4" y="3062054"/>
            <a:ext cx="3342884" cy="12761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37" indent="0">
              <a:buNone/>
              <a:defRPr sz="2300" b="1"/>
            </a:lvl2pPr>
            <a:lvl3pPr marL="1042873" indent="0">
              <a:buNone/>
              <a:defRPr sz="2100" b="1"/>
            </a:lvl3pPr>
            <a:lvl4pPr marL="1564310" indent="0">
              <a:buNone/>
              <a:defRPr sz="1800" b="1"/>
            </a:lvl4pPr>
            <a:lvl5pPr marL="2085746" indent="0">
              <a:buNone/>
              <a:defRPr sz="1800" b="1"/>
            </a:lvl5pPr>
            <a:lvl6pPr marL="2607183" indent="0">
              <a:buNone/>
              <a:defRPr sz="1800" b="1"/>
            </a:lvl6pPr>
            <a:lvl7pPr marL="3128620" indent="0">
              <a:buNone/>
              <a:defRPr sz="1800" b="1"/>
            </a:lvl7pPr>
            <a:lvl8pPr marL="3650056" indent="0">
              <a:buNone/>
              <a:defRPr sz="1800" b="1"/>
            </a:lvl8pPr>
            <a:lvl9pPr marL="4171493" indent="0">
              <a:buNone/>
              <a:defRPr sz="18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4" y="4338170"/>
            <a:ext cx="3342884" cy="788154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9081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768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6546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544647"/>
            <a:ext cx="2488126" cy="23179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544648"/>
            <a:ext cx="4227844" cy="11675065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862561"/>
            <a:ext cx="2488126" cy="9357151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12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9575642"/>
            <a:ext cx="4537710" cy="113045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1222287"/>
            <a:ext cx="4537710" cy="8207693"/>
          </a:xfrm>
        </p:spPr>
        <p:txBody>
          <a:bodyPr/>
          <a:lstStyle>
            <a:lvl1pPr marL="0" indent="0">
              <a:buNone/>
              <a:defRPr sz="3600"/>
            </a:lvl1pPr>
            <a:lvl2pPr marL="521437" indent="0">
              <a:buNone/>
              <a:defRPr sz="3200"/>
            </a:lvl2pPr>
            <a:lvl3pPr marL="1042873" indent="0">
              <a:buNone/>
              <a:defRPr sz="2700"/>
            </a:lvl3pPr>
            <a:lvl4pPr marL="1564310" indent="0">
              <a:buNone/>
              <a:defRPr sz="2300"/>
            </a:lvl4pPr>
            <a:lvl5pPr marL="2085746" indent="0">
              <a:buNone/>
              <a:defRPr sz="2300"/>
            </a:lvl5pPr>
            <a:lvl6pPr marL="2607183" indent="0">
              <a:buNone/>
              <a:defRPr sz="2300"/>
            </a:lvl6pPr>
            <a:lvl7pPr marL="3128620" indent="0">
              <a:buNone/>
              <a:defRPr sz="2300"/>
            </a:lvl7pPr>
            <a:lvl8pPr marL="3650056" indent="0">
              <a:buNone/>
              <a:defRPr sz="2300"/>
            </a:lvl8pPr>
            <a:lvl9pPr marL="4171493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10706103"/>
            <a:ext cx="4537710" cy="1605438"/>
          </a:xfrm>
        </p:spPr>
        <p:txBody>
          <a:bodyPr/>
          <a:lstStyle>
            <a:lvl1pPr marL="0" indent="0">
              <a:buNone/>
              <a:defRPr sz="1600"/>
            </a:lvl1pPr>
            <a:lvl2pPr marL="521437" indent="0">
              <a:buNone/>
              <a:defRPr sz="1400"/>
            </a:lvl2pPr>
            <a:lvl3pPr marL="1042873" indent="0">
              <a:buNone/>
              <a:defRPr sz="1100"/>
            </a:lvl3pPr>
            <a:lvl4pPr marL="1564310" indent="0">
              <a:buNone/>
              <a:defRPr sz="1000"/>
            </a:lvl4pPr>
            <a:lvl5pPr marL="2085746" indent="0">
              <a:buNone/>
              <a:defRPr sz="1000"/>
            </a:lvl5pPr>
            <a:lvl6pPr marL="2607183" indent="0">
              <a:buNone/>
              <a:defRPr sz="1000"/>
            </a:lvl6pPr>
            <a:lvl7pPr marL="3128620" indent="0">
              <a:buNone/>
              <a:defRPr sz="1000"/>
            </a:lvl7pPr>
            <a:lvl8pPr marL="3650056" indent="0">
              <a:buNone/>
              <a:defRPr sz="1000"/>
            </a:lvl8pPr>
            <a:lvl9pPr marL="417149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24653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547814"/>
            <a:ext cx="6806565" cy="2279915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3191883"/>
            <a:ext cx="6806565" cy="9027830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4" y="12678861"/>
            <a:ext cx="1764665" cy="728306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9C3E4-7BB2-8E41-AC68-D965B606CAE2}" type="datetimeFigureOut">
              <a:rPr lang="fr-FR" smtClean="0"/>
              <a:pPr/>
              <a:t>30/09/2020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12678861"/>
            <a:ext cx="2394903" cy="728306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4" y="12678861"/>
            <a:ext cx="1764665" cy="728306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E45B-C7DF-7046-8330-68C4630A67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6897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77" indent="-391077" algn="l" defTabSz="521437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521437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 descr="Bande titre lotissement.jpg">
            <a:extLst>
              <a:ext uri="{FF2B5EF4-FFF2-40B4-BE49-F238E27FC236}">
                <a16:creationId xmlns:a16="http://schemas.microsoft.com/office/drawing/2014/main" xmlns="" id="{3350A0FC-7197-460B-8157-9925CD2F57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3822"/>
          <a:stretch/>
        </p:blipFill>
        <p:spPr>
          <a:xfrm>
            <a:off x="2169795" y="1249020"/>
            <a:ext cx="5393056" cy="1794568"/>
          </a:xfrm>
          <a:prstGeom prst="rect">
            <a:avLst/>
          </a:prstGeom>
        </p:spPr>
      </p:pic>
      <p:pic>
        <p:nvPicPr>
          <p:cNvPr id="22" name="Image 21" descr="Logo al omrane.jpg">
            <a:extLst>
              <a:ext uri="{FF2B5EF4-FFF2-40B4-BE49-F238E27FC236}">
                <a16:creationId xmlns:a16="http://schemas.microsoft.com/office/drawing/2014/main" xmlns="" id="{2B170F58-275C-4305-8253-F3D071EFB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4001"/>
            <a:ext cx="2179320" cy="1810590"/>
          </a:xfrm>
          <a:prstGeom prst="rect">
            <a:avLst/>
          </a:prstGeom>
        </p:spPr>
      </p:pic>
      <p:pic>
        <p:nvPicPr>
          <p:cNvPr id="26" name="Image 25" descr="Losange rouge.jpg">
            <a:extLst>
              <a:ext uri="{FF2B5EF4-FFF2-40B4-BE49-F238E27FC236}">
                <a16:creationId xmlns:a16="http://schemas.microsoft.com/office/drawing/2014/main" xmlns="" id="{4AE72ECD-15CC-45AD-B8C7-80E9B97B77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3352697"/>
            <a:ext cx="5722620" cy="7836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0C09242A-DB5D-42F2-9345-CF0B8A5563FD}"/>
              </a:ext>
            </a:extLst>
          </p:cNvPr>
          <p:cNvSpPr/>
          <p:nvPr/>
        </p:nvSpPr>
        <p:spPr>
          <a:xfrm>
            <a:off x="2291294" y="9729681"/>
            <a:ext cx="17729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Prix d´une communication locale</a:t>
            </a:r>
          </a:p>
        </p:txBody>
      </p:sp>
      <p:pic>
        <p:nvPicPr>
          <p:cNvPr id="31" name="Image 30" descr="Numero bleu.psd">
            <a:extLst>
              <a:ext uri="{FF2B5EF4-FFF2-40B4-BE49-F238E27FC236}">
                <a16:creationId xmlns:a16="http://schemas.microsoft.com/office/drawing/2014/main" xmlns="" id="{8FBA649B-F285-4C86-96FA-11E56E4AD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31" y="9270536"/>
            <a:ext cx="1653209" cy="582077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50CF68AA-FDC2-4478-B5AA-38E0CE5C58B0}"/>
              </a:ext>
            </a:extLst>
          </p:cNvPr>
          <p:cNvSpPr/>
          <p:nvPr/>
        </p:nvSpPr>
        <p:spPr>
          <a:xfrm>
            <a:off x="217847" y="6453963"/>
            <a:ext cx="2882734" cy="347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>
              <a:lnSpc>
                <a:spcPct val="150000"/>
              </a:lnSpc>
            </a:pPr>
            <a:r>
              <a:rPr lang="fr-FR" sz="1900" b="1" baseline="30000" dirty="0">
                <a:solidFill>
                  <a:schemeClr val="bg1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xmlns="" id="{7A3428DC-4D71-4BD7-B0ED-5D6DDD8A38BB}"/>
              </a:ext>
            </a:extLst>
          </p:cNvPr>
          <p:cNvSpPr/>
          <p:nvPr/>
        </p:nvSpPr>
        <p:spPr>
          <a:xfrm>
            <a:off x="508557" y="9246706"/>
            <a:ext cx="1670763" cy="47765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xmlns="" id="{5E03F8EF-9FF5-4639-B108-616394B0DB09}"/>
              </a:ext>
            </a:extLst>
          </p:cNvPr>
          <p:cNvSpPr txBox="1"/>
          <p:nvPr/>
        </p:nvSpPr>
        <p:spPr>
          <a:xfrm>
            <a:off x="520553" y="9331905"/>
            <a:ext cx="1714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www.alomrane.gov.ma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393431" y="1272271"/>
            <a:ext cx="5391669" cy="14933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fr-FR" altLang="fr-FR" sz="3200" b="1" dirty="0"/>
              <a:t>Lotissement </a:t>
            </a:r>
            <a:r>
              <a:rPr lang="fr-FR" altLang="fr-FR" sz="3200" b="1" dirty="0" smtClean="0"/>
              <a:t> ENNASR                      </a:t>
            </a:r>
            <a:r>
              <a:rPr lang="fr-FR" altLang="fr-FR" sz="3200" b="1" dirty="0" err="1" smtClean="0">
                <a:solidFill>
                  <a:srgbClr val="B1AE5E"/>
                </a:solidFill>
              </a:rPr>
              <a:t>Témara</a:t>
            </a:r>
            <a:endParaRPr lang="fr-FR" altLang="fr-FR" sz="3200" b="1" dirty="0">
              <a:solidFill>
                <a:srgbClr val="B1AE5E"/>
              </a:solidFill>
            </a:endParaRPr>
          </a:p>
        </p:txBody>
      </p:sp>
      <p:sp>
        <p:nvSpPr>
          <p:cNvPr id="23" name="ZoneTexte 33"/>
          <p:cNvSpPr txBox="1">
            <a:spLocks noChangeArrowheads="1"/>
          </p:cNvSpPr>
          <p:nvPr/>
        </p:nvSpPr>
        <p:spPr bwMode="auto">
          <a:xfrm>
            <a:off x="79721" y="4587873"/>
            <a:ext cx="3023994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endParaRPr lang="fr-FR" altLang="fr-FR" sz="1600" b="1" dirty="0">
              <a:solidFill>
                <a:schemeClr val="bg1"/>
              </a:solidFill>
              <a:latin typeface="Palatino Linotype" panose="02040502050505030304" pitchFamily="18" charset="0"/>
              <a:ea typeface="Verdana" panose="020B0604030504040204" pitchFamily="34" charset="0"/>
              <a:cs typeface="Palatino Linotype" panose="02040502050505030304" pitchFamily="18" charset="0"/>
            </a:endParaRPr>
          </a:p>
          <a:p>
            <a:r>
              <a:rPr lang="fr-FR" sz="14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La Société Al Omrane Rabat – Salé – Kénitra met en  vente</a:t>
            </a:r>
            <a:r>
              <a:rPr lang="fr-FR" sz="14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lang="fr-FR" sz="14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        à </a:t>
            </a:r>
            <a:r>
              <a:rPr lang="fr-FR" sz="14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guichet </a:t>
            </a:r>
            <a:r>
              <a:rPr lang="fr-FR" sz="14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ouvert, </a:t>
            </a:r>
            <a:r>
              <a:rPr lang="fr-FR" sz="14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des lots de terrains dont les caractéristiques  sont désignées dans le tableau ci-dessous :</a:t>
            </a:r>
          </a:p>
        </p:txBody>
      </p:sp>
      <p:sp>
        <p:nvSpPr>
          <p:cNvPr id="43" name="ZoneTexte 22"/>
          <p:cNvSpPr txBox="1">
            <a:spLocks noChangeArrowheads="1"/>
          </p:cNvSpPr>
          <p:nvPr/>
        </p:nvSpPr>
        <p:spPr bwMode="auto">
          <a:xfrm>
            <a:off x="3228975" y="5613400"/>
            <a:ext cx="4340225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fr-FR" altLang="fr-FR" sz="1400" b="1" dirty="0" smtClean="0">
                <a:latin typeface="Palatino Linotype" panose="02040502050505030304" pitchFamily="18" charset="0"/>
                <a:ea typeface="Verdana" panose="020B0604030504040204" pitchFamily="34" charset="0"/>
                <a:cs typeface="Palatino Linotype" panose="02040502050505030304" pitchFamily="18" charset="0"/>
              </a:rPr>
              <a:t>         </a:t>
            </a:r>
            <a:r>
              <a:rPr lang="fr-FR" altLang="fr-FR" sz="1400" dirty="0" smtClean="0">
                <a:latin typeface="Palatino Linotype" panose="02040502050505030304" pitchFamily="18" charset="0"/>
                <a:ea typeface="Verdana" panose="020B0604030504040204" pitchFamily="34" charset="0"/>
                <a:cs typeface="Palatino Linotype" panose="02040502050505030304" pitchFamily="18" charset="0"/>
              </a:rPr>
              <a:t>        </a:t>
            </a:r>
            <a:endParaRPr lang="fr-FR" altLang="fr-FR" sz="1400" dirty="0">
              <a:latin typeface="Palatino Linotype" panose="02040502050505030304" pitchFamily="18" charset="0"/>
              <a:ea typeface="Verdana" panose="020B0604030504040204" pitchFamily="34" charset="0"/>
              <a:cs typeface="Palatino Linotype" panose="02040502050505030304" pitchFamily="18" charset="0"/>
            </a:endParaRPr>
          </a:p>
        </p:txBody>
      </p:sp>
      <p:sp>
        <p:nvSpPr>
          <p:cNvPr id="51" name="Text Box 570"/>
          <p:cNvSpPr txBox="1">
            <a:spLocks noChangeArrowheads="1"/>
          </p:cNvSpPr>
          <p:nvPr/>
        </p:nvSpPr>
        <p:spPr bwMode="auto">
          <a:xfrm>
            <a:off x="4221833" y="5382567"/>
            <a:ext cx="2295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14400">
              <a:spcBef>
                <a:spcPct val="50000"/>
              </a:spcBef>
            </a:pPr>
            <a:r>
              <a:rPr lang="fr-FR" altLang="fr-FR" sz="2400" b="1" dirty="0" smtClean="0">
                <a:latin typeface="Arial" panose="020B0604020202020204" pitchFamily="34" charset="0"/>
              </a:rPr>
              <a:t>ENNASR</a:t>
            </a:r>
            <a:endParaRPr lang="fr-FR" altLang="fr-FR" sz="2400" b="1" dirty="0">
              <a:latin typeface="Arial" panose="020B0604020202020204" pitchFamily="34" charset="0"/>
            </a:endParaRPr>
          </a:p>
        </p:txBody>
      </p:sp>
      <p:sp>
        <p:nvSpPr>
          <p:cNvPr id="52" name="Rectangle 35"/>
          <p:cNvSpPr>
            <a:spLocks noChangeArrowheads="1"/>
          </p:cNvSpPr>
          <p:nvPr/>
        </p:nvSpPr>
        <p:spPr bwMode="auto">
          <a:xfrm>
            <a:off x="157021" y="10267951"/>
            <a:ext cx="5722938" cy="81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207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1100" b="1" dirty="0" smtClean="0">
                <a:solidFill>
                  <a:srgbClr val="FFFFFF"/>
                </a:solidFill>
              </a:rPr>
              <a:t>Al </a:t>
            </a:r>
            <a:r>
              <a:rPr lang="fr-FR" sz="1100" b="1" dirty="0" err="1" smtClean="0">
                <a:solidFill>
                  <a:srgbClr val="FFFFFF"/>
                </a:solidFill>
              </a:rPr>
              <a:t>Omrane</a:t>
            </a:r>
            <a:r>
              <a:rPr lang="fr-FR" sz="1100" b="1" dirty="0" smtClean="0">
                <a:solidFill>
                  <a:srgbClr val="FFFFFF"/>
                </a:solidFill>
              </a:rPr>
              <a:t> Rabat – Salé – </a:t>
            </a:r>
            <a:r>
              <a:rPr lang="fr-FR" sz="1100" b="1" dirty="0" err="1" smtClean="0">
                <a:solidFill>
                  <a:srgbClr val="FFFFFF"/>
                </a:solidFill>
              </a:rPr>
              <a:t>Kénitra</a:t>
            </a:r>
            <a:r>
              <a:rPr lang="fr-FR" sz="1100" b="1" dirty="0" smtClean="0">
                <a:solidFill>
                  <a:srgbClr val="FFFFFF"/>
                </a:solidFill>
              </a:rPr>
              <a:t> </a:t>
            </a:r>
          </a:p>
          <a:p>
            <a:r>
              <a:rPr lang="fr-FR" sz="1100" b="1" dirty="0" smtClean="0">
                <a:solidFill>
                  <a:srgbClr val="FFFFFF"/>
                </a:solidFill>
              </a:rPr>
              <a:t>Ilot 31, secteur 17, rue </a:t>
            </a:r>
            <a:r>
              <a:rPr lang="fr-FR" sz="1100" b="1" dirty="0" err="1" smtClean="0">
                <a:solidFill>
                  <a:srgbClr val="FFFFFF"/>
                </a:solidFill>
              </a:rPr>
              <a:t>Narjiss</a:t>
            </a:r>
            <a:r>
              <a:rPr lang="fr-FR" sz="1100" b="1" dirty="0" smtClean="0">
                <a:solidFill>
                  <a:srgbClr val="FFFFFF"/>
                </a:solidFill>
              </a:rPr>
              <a:t>, Hay Riad, Rabat </a:t>
            </a:r>
          </a:p>
          <a:p>
            <a:r>
              <a:rPr lang="fr-FR" sz="1100" b="1" dirty="0" smtClean="0">
                <a:solidFill>
                  <a:srgbClr val="FFFFFF"/>
                </a:solidFill>
              </a:rPr>
              <a:t>Tél : </a:t>
            </a:r>
            <a:r>
              <a:rPr lang="fr-FR" sz="1200" b="1" dirty="0" smtClean="0">
                <a:solidFill>
                  <a:srgbClr val="FFFFFF"/>
                </a:solidFill>
              </a:rPr>
              <a:t>05 37</a:t>
            </a:r>
            <a:r>
              <a:rPr lang="fr-FR" sz="1100" b="1" dirty="0" smtClean="0">
                <a:solidFill>
                  <a:srgbClr val="FFFFFF"/>
                </a:solidFill>
              </a:rPr>
              <a:t> </a:t>
            </a:r>
            <a:r>
              <a:rPr lang="ar-MA" sz="1100" b="1" dirty="0" smtClean="0">
                <a:solidFill>
                  <a:srgbClr val="FFFFFF"/>
                </a:solidFill>
              </a:rPr>
              <a:t>71 71 28</a:t>
            </a:r>
            <a:r>
              <a:rPr lang="fr-FR" sz="1100" b="1" dirty="0" smtClean="0">
                <a:solidFill>
                  <a:srgbClr val="FFFFFF"/>
                </a:solidFill>
              </a:rPr>
              <a:t>/ Fax : 05 </a:t>
            </a:r>
            <a:r>
              <a:rPr lang="fr-FR" sz="1200" b="1" dirty="0" smtClean="0">
                <a:solidFill>
                  <a:srgbClr val="FFFFFF"/>
                </a:solidFill>
              </a:rPr>
              <a:t>37 56 </a:t>
            </a:r>
            <a:r>
              <a:rPr lang="ar-MA" sz="1100" b="1" dirty="0" smtClean="0">
                <a:solidFill>
                  <a:srgbClr val="FFFFFF"/>
                </a:solidFill>
              </a:rPr>
              <a:t>32</a:t>
            </a:r>
            <a:r>
              <a:rPr lang="fr-FR" sz="1100" b="1" dirty="0" smtClean="0">
                <a:solidFill>
                  <a:srgbClr val="FFFFFF"/>
                </a:solidFill>
              </a:rPr>
              <a:t> </a:t>
            </a:r>
            <a:r>
              <a:rPr lang="ar-MA" sz="1100" b="1" dirty="0" smtClean="0">
                <a:solidFill>
                  <a:srgbClr val="FFFFFF"/>
                </a:solidFill>
              </a:rPr>
              <a:t>42</a:t>
            </a:r>
            <a:endParaRPr lang="fr-FR" sz="1100" b="1" dirty="0" smtClean="0">
              <a:solidFill>
                <a:srgbClr val="FFFFFF"/>
              </a:solidFill>
            </a:endParaRPr>
          </a:p>
          <a:p>
            <a:r>
              <a:rPr lang="fr-FR" sz="1100" b="1" dirty="0" smtClean="0">
                <a:solidFill>
                  <a:srgbClr val="FFFFFF"/>
                </a:solidFill>
              </a:rPr>
              <a:t>Al </a:t>
            </a:r>
            <a:r>
              <a:rPr lang="fr-FR" sz="1100" b="1" dirty="0" err="1" smtClean="0">
                <a:solidFill>
                  <a:srgbClr val="FFFFFF"/>
                </a:solidFill>
              </a:rPr>
              <a:t>Omrane</a:t>
            </a:r>
            <a:r>
              <a:rPr lang="fr-FR" sz="1100" b="1" dirty="0" smtClean="0">
                <a:solidFill>
                  <a:srgbClr val="FFFFFF"/>
                </a:solidFill>
              </a:rPr>
              <a:t> Rabat est une filiale du Groupe Al </a:t>
            </a:r>
            <a:r>
              <a:rPr lang="fr-FR" sz="1100" b="1" dirty="0" err="1" smtClean="0">
                <a:solidFill>
                  <a:srgbClr val="FFFFFF"/>
                </a:solidFill>
              </a:rPr>
              <a:t>Omrane</a:t>
            </a:r>
            <a:r>
              <a:rPr lang="fr-FR" sz="1100" b="1" dirty="0" smtClean="0">
                <a:solidFill>
                  <a:srgbClr val="FFFFFF"/>
                </a:solidFill>
              </a:rPr>
              <a:t>.</a:t>
            </a:r>
            <a:endParaRPr lang="fr-FR" sz="1100" b="1" dirty="0">
              <a:solidFill>
                <a:srgbClr val="FFFFFF"/>
              </a:solidFill>
            </a:endParaRPr>
          </a:p>
        </p:txBody>
      </p:sp>
      <p:pic>
        <p:nvPicPr>
          <p:cNvPr id="4" name="Image 3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xmlns="" id="{945E7C40-2C3B-40A9-9EC2-358237889D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2443" y="11170946"/>
            <a:ext cx="7592118" cy="254729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326752" y="390525"/>
            <a:ext cx="6897641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005024"/>
                </a:solidFill>
                <a:latin typeface="Century Gothic"/>
                <a:cs typeface="Century Gothic"/>
              </a:rPr>
              <a:t>AVIS DE VENTE A GUICHET OUVERT</a:t>
            </a:r>
            <a:endParaRPr lang="fr-FR" sz="3200" b="1" dirty="0">
              <a:solidFill>
                <a:srgbClr val="005024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1860519"/>
              </p:ext>
            </p:extLst>
          </p:nvPr>
        </p:nvGraphicFramePr>
        <p:xfrm>
          <a:off x="79722" y="6634716"/>
          <a:ext cx="3567246" cy="170268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172494"/>
                <a:gridCol w="1420220"/>
                <a:gridCol w="974532"/>
              </a:tblGrid>
              <a:tr h="624834"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400" b="1" u="none" strike="noStrike" dirty="0" smtClean="0">
                          <a:effectLst/>
                        </a:rPr>
                        <a:t>Localité</a:t>
                      </a:r>
                      <a:endParaRPr lang="ar-MA" sz="1400" b="1" i="0" u="none" strike="noStrike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400" b="1" u="none" strike="noStrike" dirty="0" smtClean="0">
                          <a:effectLst/>
                        </a:rPr>
                        <a:t>Type de produit</a:t>
                      </a:r>
                      <a:endParaRPr lang="ar-MA" sz="1400" b="1" i="0" u="none" strike="noStrike" dirty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400" b="1" u="none" strike="noStrike" dirty="0" smtClean="0">
                          <a:effectLst/>
                        </a:rPr>
                        <a:t>Superficie</a:t>
                      </a:r>
                      <a:endParaRPr lang="ar-MA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Cambri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77851">
                <a:tc>
                  <a:txBody>
                    <a:bodyPr/>
                    <a:lstStyle/>
                    <a:p>
                      <a:pPr marL="0" marR="0" indent="0" algn="ctr" defTabSz="52143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strike="noStrike" dirty="0" smtClean="0">
                          <a:effectLst/>
                        </a:rPr>
                        <a:t>TÉMARA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strike="noStrike" dirty="0" smtClean="0">
                          <a:effectLst/>
                        </a:rPr>
                        <a:t>R+2                                              à  RDC commercial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strike="noStrike" dirty="0" smtClean="0">
                          <a:effectLst/>
                        </a:rPr>
                        <a:t>60 m²</a:t>
                      </a:r>
                      <a:endParaRPr lang="fr-FR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3918649" y="6634716"/>
            <a:ext cx="3153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b="1" dirty="0" smtClean="0">
                <a:latin typeface="Century Gothic"/>
                <a:cs typeface="Century Gothic"/>
              </a:rPr>
              <a:t>Les personnes intéressées,                                                        sont invitées à </a:t>
            </a:r>
            <a:r>
              <a:rPr lang="fr-FR" sz="1600" b="1" dirty="0" smtClean="0">
                <a:latin typeface="Century Gothic"/>
                <a:cs typeface="Century Gothic"/>
              </a:rPr>
              <a:t>prendre </a:t>
            </a:r>
            <a:r>
              <a:rPr lang="fr-FR" sz="1600" b="1" smtClean="0">
                <a:latin typeface="Century Gothic"/>
                <a:cs typeface="Century Gothic"/>
              </a:rPr>
              <a:t>contact avec l’Agence </a:t>
            </a:r>
            <a:endParaRPr lang="fr-FR" sz="1600" b="1" dirty="0" smtClean="0">
              <a:latin typeface="Century Gothic"/>
              <a:cs typeface="Century Gothic"/>
            </a:endParaRPr>
          </a:p>
          <a:p>
            <a:pPr algn="r"/>
            <a:r>
              <a:rPr lang="fr-FR" sz="1600" b="1" dirty="0" smtClean="0">
                <a:latin typeface="Century Gothic"/>
                <a:cs typeface="Century Gothic"/>
              </a:rPr>
              <a:t>Al </a:t>
            </a:r>
            <a:r>
              <a:rPr lang="fr-FR" sz="1600" b="1" dirty="0" err="1" smtClean="0">
                <a:latin typeface="Century Gothic"/>
                <a:cs typeface="Century Gothic"/>
              </a:rPr>
              <a:t>Omrane</a:t>
            </a:r>
            <a:r>
              <a:rPr lang="fr-FR" sz="1600" b="1" dirty="0" smtClean="0">
                <a:latin typeface="Century Gothic"/>
                <a:cs typeface="Century Gothic"/>
              </a:rPr>
              <a:t> </a:t>
            </a:r>
            <a:r>
              <a:rPr lang="fr-FR" sz="1600" b="1" dirty="0" err="1" smtClean="0">
                <a:latin typeface="Century Gothic"/>
                <a:cs typeface="Century Gothic"/>
              </a:rPr>
              <a:t>Témara</a:t>
            </a:r>
            <a:endParaRPr lang="fr-FR" sz="1600" b="1" dirty="0" smtClean="0">
              <a:latin typeface="Century Gothic"/>
              <a:cs typeface="Century Gothic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511417" y="8045013"/>
            <a:ext cx="27370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 smtClean="0">
                <a:latin typeface="Century Gothic"/>
                <a:cs typeface="Century Gothic"/>
              </a:rPr>
              <a:t>Avenue Mohammed 6                - </a:t>
            </a:r>
            <a:r>
              <a:rPr lang="fr-FR" sz="1600" dirty="0" err="1" smtClean="0">
                <a:latin typeface="Century Gothic"/>
                <a:cs typeface="Century Gothic"/>
              </a:rPr>
              <a:t>Tamesna</a:t>
            </a:r>
            <a:r>
              <a:rPr lang="fr-FR" sz="1600" dirty="0" smtClean="0">
                <a:latin typeface="Century Gothic"/>
                <a:cs typeface="Century Gothic"/>
              </a:rPr>
              <a:t>-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2116" y="8938928"/>
            <a:ext cx="27370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 smtClean="0">
                <a:latin typeface="Century Gothic"/>
                <a:cs typeface="Century Gothic"/>
              </a:rPr>
              <a:t>Tél : 05 37 60 33 39</a:t>
            </a:r>
            <a:endParaRPr lang="fr-FR" sz="1400" dirty="0" smtClean="0">
              <a:latin typeface="Century Gothic"/>
              <a:cs typeface="Century Gothic"/>
            </a:endParaRPr>
          </a:p>
        </p:txBody>
      </p:sp>
      <p:pic>
        <p:nvPicPr>
          <p:cNvPr id="1026" name="Picture 2" descr="C:\Users\hp\Desktop\PRESSE SPT 2020\Ennasr\Capture.JPG"/>
          <p:cNvPicPr>
            <a:picLocks noChangeAspect="1" noChangeArrowheads="1"/>
          </p:cNvPicPr>
          <p:nvPr/>
        </p:nvPicPr>
        <p:blipFill>
          <a:blip r:embed="rId7"/>
          <a:srcRect l="107" r="8416"/>
          <a:stretch>
            <a:fillRect/>
          </a:stretch>
        </p:blipFill>
        <p:spPr bwMode="auto">
          <a:xfrm>
            <a:off x="3146899" y="3452308"/>
            <a:ext cx="4077494" cy="18214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7805058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7423</TotalTime>
  <Words>131</Words>
  <Application>Microsoft Macintosh PowerPoint</Application>
  <PresentationFormat>Personnalisé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Maa Nyna</dc:creator>
  <cp:lastModifiedBy>hp</cp:lastModifiedBy>
  <cp:revision>528</cp:revision>
  <cp:lastPrinted>2020-06-03T11:17:34Z</cp:lastPrinted>
  <dcterms:created xsi:type="dcterms:W3CDTF">2014-05-12T10:25:50Z</dcterms:created>
  <dcterms:modified xsi:type="dcterms:W3CDTF">2020-09-30T15:02:31Z</dcterms:modified>
</cp:coreProperties>
</file>