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0799763"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0" d="100"/>
          <a:sy n="40" d="100"/>
        </p:scale>
        <p:origin x="11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depthPercent val="100"/>
      <c:rAngAx val="1"/>
    </c:view3D>
    <c:floor>
      <c:thickness val="0"/>
      <c:spPr>
        <a:noFill/>
        <a:ln w="25400">
          <a:noFill/>
        </a:ln>
        <a:effectLst/>
        <a:sp3d/>
      </c:spPr>
    </c:floor>
    <c:sideWall>
      <c:thickness val="0"/>
      <c:spPr>
        <a:noFill/>
        <a:ln>
          <a:noFill/>
        </a:ln>
        <a:effectLst/>
        <a:sp3d/>
      </c:spPr>
    </c:sideWall>
    <c:backWall>
      <c:thickness val="0"/>
      <c:spPr>
        <a:noFill/>
        <a:ln w="25400">
          <a:noFill/>
        </a:ln>
        <a:effectLst/>
        <a:sp3d/>
      </c:spPr>
    </c:backWall>
    <c:plotArea>
      <c:layout>
        <c:manualLayout>
          <c:layoutTarget val="inner"/>
          <c:xMode val="edge"/>
          <c:yMode val="edge"/>
          <c:x val="0"/>
          <c:y val="7.7030854799871415E-2"/>
          <c:w val="0.90717299578059074"/>
          <c:h val="0.84593829040025714"/>
        </c:manualLayout>
      </c:layout>
      <c:bar3DChart>
        <c:barDir val="col"/>
        <c:grouping val="clustered"/>
        <c:varyColors val="0"/>
        <c:ser>
          <c:idx val="0"/>
          <c:order val="0"/>
          <c:tx>
            <c:strRef>
              <c:f>Sheet1!$B$1</c:f>
              <c:strCache>
                <c:ptCount val="1"/>
                <c:pt idx="0">
                  <c:v>Series 1</c:v>
                </c:pt>
              </c:strCache>
            </c:strRef>
          </c:tx>
          <c:spPr>
            <a:gradFill flip="none" rotWithShape="1">
              <a:gsLst>
                <a:gs pos="70800">
                  <a:schemeClr val="accent4">
                    <a:lumMod val="75000"/>
                  </a:schemeClr>
                </a:gs>
                <a:gs pos="0">
                  <a:schemeClr val="bg1"/>
                </a:gs>
                <a:gs pos="100000">
                  <a:schemeClr val="accent4">
                    <a:lumMod val="50000"/>
                  </a:schemeClr>
                </a:gs>
              </a:gsLst>
              <a:lin ang="10800000" scaled="1"/>
              <a:tileRect/>
            </a:gradFill>
            <a:ln>
              <a:noFill/>
            </a:ln>
            <a:effectLst/>
            <a:sp3d/>
          </c:spPr>
          <c:invertIfNegative val="0"/>
          <c:dPt>
            <c:idx val="0"/>
            <c:invertIfNegative val="0"/>
            <c:bubble3D val="0"/>
            <c:spPr>
              <a:gradFill flip="none" rotWithShape="1">
                <a:gsLst>
                  <a:gs pos="32497">
                    <a:schemeClr val="accent4">
                      <a:lumMod val="75000"/>
                    </a:schemeClr>
                  </a:gs>
                  <a:gs pos="70800">
                    <a:schemeClr val="accent4">
                      <a:lumMod val="50000"/>
                    </a:schemeClr>
                  </a:gs>
                  <a:gs pos="0">
                    <a:schemeClr val="accent4">
                      <a:lumMod val="40000"/>
                      <a:lumOff val="60000"/>
                    </a:schemeClr>
                  </a:gs>
                  <a:gs pos="100000">
                    <a:schemeClr val="accent4">
                      <a:lumMod val="50000"/>
                    </a:schemeClr>
                  </a:gs>
                </a:gsLst>
                <a:lin ang="10800000" scaled="1"/>
                <a:tileRect/>
              </a:gradFill>
              <a:ln>
                <a:noFill/>
              </a:ln>
              <a:effectLst/>
              <a:sp3d/>
            </c:spPr>
            <c:extLst>
              <c:ext xmlns:c16="http://schemas.microsoft.com/office/drawing/2014/chart" uri="{C3380CC4-5D6E-409C-BE32-E72D297353CC}">
                <c16:uniqueId val="{00000001-B4B3-4448-A269-DAF8CC25616E}"/>
              </c:ext>
            </c:extLst>
          </c:dPt>
          <c:dPt>
            <c:idx val="1"/>
            <c:invertIfNegative val="0"/>
            <c:bubble3D val="0"/>
            <c:spPr>
              <a:gradFill flip="none" rotWithShape="1">
                <a:gsLst>
                  <a:gs pos="32000">
                    <a:srgbClr val="19B799"/>
                  </a:gs>
                  <a:gs pos="70800">
                    <a:srgbClr val="16A085"/>
                  </a:gs>
                  <a:gs pos="0">
                    <a:srgbClr val="68EAD1"/>
                  </a:gs>
                  <a:gs pos="100000">
                    <a:srgbClr val="0F6B59"/>
                  </a:gs>
                </a:gsLst>
                <a:lin ang="10800000" scaled="1"/>
                <a:tileRect/>
              </a:gradFill>
              <a:ln>
                <a:noFill/>
              </a:ln>
              <a:effectLst/>
              <a:sp3d/>
            </c:spPr>
            <c:extLst>
              <c:ext xmlns:c16="http://schemas.microsoft.com/office/drawing/2014/chart" uri="{C3380CC4-5D6E-409C-BE32-E72D297353CC}">
                <c16:uniqueId val="{00000003-B4B3-4448-A269-DAF8CC25616E}"/>
              </c:ext>
            </c:extLst>
          </c:dPt>
          <c:cat>
            <c:strRef>
              <c:f>Sheet1!$A$2:$A$3</c:f>
              <c:strCache>
                <c:ptCount val="2"/>
                <c:pt idx="0">
                  <c:v>T3 2022</c:v>
                </c:pt>
                <c:pt idx="1">
                  <c:v>T3 2023</c:v>
                </c:pt>
              </c:strCache>
            </c:strRef>
          </c:cat>
          <c:val>
            <c:numRef>
              <c:f>Sheet1!$B$2:$B$3</c:f>
              <c:numCache>
                <c:formatCode>#,##0</c:formatCode>
                <c:ptCount val="2"/>
                <c:pt idx="0">
                  <c:v>925</c:v>
                </c:pt>
                <c:pt idx="1">
                  <c:v>882</c:v>
                </c:pt>
              </c:numCache>
            </c:numRef>
          </c:val>
          <c:shape val="cylinder"/>
          <c:extLst>
            <c:ext xmlns:c16="http://schemas.microsoft.com/office/drawing/2014/chart" uri="{C3380CC4-5D6E-409C-BE32-E72D297353CC}">
              <c16:uniqueId val="{00000004-B4B3-4448-A269-DAF8CC25616E}"/>
            </c:ext>
          </c:extLst>
        </c:ser>
        <c:dLbls>
          <c:showLegendKey val="0"/>
          <c:showVal val="0"/>
          <c:showCatName val="0"/>
          <c:showSerName val="0"/>
          <c:showPercent val="0"/>
          <c:showBubbleSize val="0"/>
        </c:dLbls>
        <c:gapWidth val="9"/>
        <c:gapDepth val="0"/>
        <c:shape val="box"/>
        <c:axId val="518862847"/>
        <c:axId val="518864511"/>
        <c:axId val="0"/>
      </c:bar3DChart>
      <c:catAx>
        <c:axId val="518862847"/>
        <c:scaling>
          <c:orientation val="minMax"/>
        </c:scaling>
        <c:delete val="1"/>
        <c:axPos val="b"/>
        <c:numFmt formatCode="General" sourceLinked="1"/>
        <c:majorTickMark val="out"/>
        <c:minorTickMark val="none"/>
        <c:tickLblPos val="nextTo"/>
        <c:crossAx val="518864511"/>
        <c:crosses val="autoZero"/>
        <c:auto val="1"/>
        <c:lblAlgn val="ctr"/>
        <c:lblOffset val="100"/>
        <c:noMultiLvlLbl val="0"/>
      </c:catAx>
      <c:valAx>
        <c:axId val="518864511"/>
        <c:scaling>
          <c:orientation val="minMax"/>
          <c:max val="2000"/>
        </c:scaling>
        <c:delete val="1"/>
        <c:axPos val="l"/>
        <c:numFmt formatCode="#,##0" sourceLinked="1"/>
        <c:majorTickMark val="out"/>
        <c:minorTickMark val="none"/>
        <c:tickLblPos val="nextTo"/>
        <c:crossAx val="5188628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depthPercent val="100"/>
      <c:rAngAx val="1"/>
    </c:view3D>
    <c:floor>
      <c:thickness val="0"/>
      <c:spPr>
        <a:noFill/>
        <a:ln w="25400">
          <a:noFill/>
        </a:ln>
        <a:effectLst/>
        <a:sp3d/>
      </c:spPr>
    </c:floor>
    <c:sideWall>
      <c:thickness val="0"/>
      <c:spPr>
        <a:noFill/>
        <a:ln>
          <a:noFill/>
        </a:ln>
        <a:effectLst/>
        <a:sp3d/>
      </c:spPr>
    </c:sideWall>
    <c:backWall>
      <c:thickness val="0"/>
      <c:spPr>
        <a:noFill/>
        <a:ln w="25400">
          <a:noFill/>
        </a:ln>
        <a:effectLst/>
        <a:sp3d/>
      </c:spPr>
    </c:backWall>
    <c:plotArea>
      <c:layout>
        <c:manualLayout>
          <c:layoutTarget val="inner"/>
          <c:xMode val="edge"/>
          <c:yMode val="edge"/>
          <c:x val="0.33129472739958138"/>
          <c:y val="8.3537886632749539E-2"/>
          <c:w val="0.90717299578059074"/>
          <c:h val="0.84593829040025714"/>
        </c:manualLayout>
      </c:layout>
      <c:bar3DChart>
        <c:barDir val="col"/>
        <c:grouping val="clustered"/>
        <c:varyColors val="0"/>
        <c:ser>
          <c:idx val="0"/>
          <c:order val="0"/>
          <c:tx>
            <c:strRef>
              <c:f>Sheet1!$B$1</c:f>
              <c:strCache>
                <c:ptCount val="1"/>
                <c:pt idx="0">
                  <c:v>Series 1</c:v>
                </c:pt>
              </c:strCache>
            </c:strRef>
          </c:tx>
          <c:spPr>
            <a:gradFill flip="none" rotWithShape="1">
              <a:gsLst>
                <a:gs pos="70800">
                  <a:schemeClr val="accent4">
                    <a:lumMod val="75000"/>
                  </a:schemeClr>
                </a:gs>
                <a:gs pos="0">
                  <a:schemeClr val="bg1"/>
                </a:gs>
                <a:gs pos="100000">
                  <a:schemeClr val="accent4">
                    <a:lumMod val="50000"/>
                  </a:schemeClr>
                </a:gs>
              </a:gsLst>
              <a:lin ang="10800000" scaled="1"/>
              <a:tileRect/>
            </a:gradFill>
            <a:ln>
              <a:noFill/>
            </a:ln>
            <a:effectLst/>
            <a:sp3d/>
          </c:spPr>
          <c:invertIfNegative val="0"/>
          <c:dPt>
            <c:idx val="0"/>
            <c:invertIfNegative val="0"/>
            <c:bubble3D val="0"/>
            <c:spPr>
              <a:gradFill flip="none" rotWithShape="1">
                <a:gsLst>
                  <a:gs pos="32497">
                    <a:schemeClr val="accent4">
                      <a:lumMod val="75000"/>
                    </a:schemeClr>
                  </a:gs>
                  <a:gs pos="70800">
                    <a:schemeClr val="accent4">
                      <a:lumMod val="50000"/>
                    </a:schemeClr>
                  </a:gs>
                  <a:gs pos="0">
                    <a:schemeClr val="accent4">
                      <a:lumMod val="40000"/>
                      <a:lumOff val="60000"/>
                    </a:schemeClr>
                  </a:gs>
                  <a:gs pos="100000">
                    <a:schemeClr val="accent4">
                      <a:lumMod val="50000"/>
                    </a:schemeClr>
                  </a:gs>
                </a:gsLst>
                <a:lin ang="10800000" scaled="1"/>
                <a:tileRect/>
              </a:gradFill>
              <a:ln>
                <a:noFill/>
              </a:ln>
              <a:effectLst/>
              <a:sp3d/>
            </c:spPr>
            <c:extLst>
              <c:ext xmlns:c16="http://schemas.microsoft.com/office/drawing/2014/chart" uri="{C3380CC4-5D6E-409C-BE32-E72D297353CC}">
                <c16:uniqueId val="{00000001-6230-4CC0-92DA-EBC1D4FE7C72}"/>
              </c:ext>
            </c:extLst>
          </c:dPt>
          <c:dPt>
            <c:idx val="1"/>
            <c:invertIfNegative val="0"/>
            <c:bubble3D val="0"/>
            <c:spPr>
              <a:gradFill flip="none" rotWithShape="1">
                <a:gsLst>
                  <a:gs pos="32000">
                    <a:srgbClr val="19B799"/>
                  </a:gs>
                  <a:gs pos="70800">
                    <a:srgbClr val="16A085"/>
                  </a:gs>
                  <a:gs pos="0">
                    <a:srgbClr val="68EAD1"/>
                  </a:gs>
                  <a:gs pos="100000">
                    <a:srgbClr val="0F6B59"/>
                  </a:gs>
                </a:gsLst>
                <a:lin ang="10800000" scaled="1"/>
                <a:tileRect/>
              </a:gradFill>
              <a:ln>
                <a:noFill/>
              </a:ln>
              <a:effectLst/>
              <a:sp3d/>
            </c:spPr>
            <c:extLst>
              <c:ext xmlns:c16="http://schemas.microsoft.com/office/drawing/2014/chart" uri="{C3380CC4-5D6E-409C-BE32-E72D297353CC}">
                <c16:uniqueId val="{00000003-6230-4CC0-92DA-EBC1D4FE7C72}"/>
              </c:ext>
            </c:extLst>
          </c:dPt>
          <c:cat>
            <c:strRef>
              <c:f>Sheet1!$A$2:$A$3</c:f>
              <c:strCache>
                <c:ptCount val="2"/>
                <c:pt idx="0">
                  <c:v>Cumul T3 2022</c:v>
                </c:pt>
                <c:pt idx="1">
                  <c:v>Cumul T3 2023</c:v>
                </c:pt>
              </c:strCache>
            </c:strRef>
          </c:cat>
          <c:val>
            <c:numRef>
              <c:f>Sheet1!$B$2:$B$3</c:f>
              <c:numCache>
                <c:formatCode>#,##0</c:formatCode>
                <c:ptCount val="2"/>
                <c:pt idx="0">
                  <c:v>2623</c:v>
                </c:pt>
                <c:pt idx="1">
                  <c:v>2417</c:v>
                </c:pt>
              </c:numCache>
            </c:numRef>
          </c:val>
          <c:shape val="cylinder"/>
          <c:extLst>
            <c:ext xmlns:c16="http://schemas.microsoft.com/office/drawing/2014/chart" uri="{C3380CC4-5D6E-409C-BE32-E72D297353CC}">
              <c16:uniqueId val="{00000004-6230-4CC0-92DA-EBC1D4FE7C72}"/>
            </c:ext>
          </c:extLst>
        </c:ser>
        <c:dLbls>
          <c:showLegendKey val="0"/>
          <c:showVal val="0"/>
          <c:showCatName val="0"/>
          <c:showSerName val="0"/>
          <c:showPercent val="0"/>
          <c:showBubbleSize val="0"/>
        </c:dLbls>
        <c:gapWidth val="9"/>
        <c:gapDepth val="0"/>
        <c:shape val="box"/>
        <c:axId val="518862847"/>
        <c:axId val="518864511"/>
        <c:axId val="0"/>
      </c:bar3DChart>
      <c:catAx>
        <c:axId val="518862847"/>
        <c:scaling>
          <c:orientation val="minMax"/>
        </c:scaling>
        <c:delete val="1"/>
        <c:axPos val="b"/>
        <c:numFmt formatCode="General" sourceLinked="1"/>
        <c:majorTickMark val="out"/>
        <c:minorTickMark val="none"/>
        <c:tickLblPos val="nextTo"/>
        <c:crossAx val="518864511"/>
        <c:crosses val="autoZero"/>
        <c:auto val="1"/>
        <c:lblAlgn val="ctr"/>
        <c:lblOffset val="100"/>
        <c:noMultiLvlLbl val="0"/>
      </c:catAx>
      <c:valAx>
        <c:axId val="518864511"/>
        <c:scaling>
          <c:orientation val="minMax"/>
          <c:max val="2500"/>
          <c:min val="0"/>
        </c:scaling>
        <c:delete val="1"/>
        <c:axPos val="l"/>
        <c:numFmt formatCode="#,##0" sourceLinked="1"/>
        <c:majorTickMark val="out"/>
        <c:minorTickMark val="none"/>
        <c:tickLblPos val="nextTo"/>
        <c:crossAx val="5188628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depthPercent val="100"/>
      <c:rAngAx val="1"/>
    </c:view3D>
    <c:floor>
      <c:thickness val="0"/>
      <c:spPr>
        <a:noFill/>
        <a:ln w="25400">
          <a:noFill/>
        </a:ln>
        <a:effectLst/>
        <a:sp3d/>
      </c:spPr>
    </c:floor>
    <c:sideWall>
      <c:thickness val="0"/>
      <c:spPr>
        <a:noFill/>
        <a:ln>
          <a:noFill/>
        </a:ln>
        <a:effectLst/>
        <a:sp3d/>
      </c:spPr>
    </c:sideWall>
    <c:backWall>
      <c:thickness val="0"/>
      <c:spPr>
        <a:noFill/>
        <a:ln w="25400">
          <a:noFill/>
        </a:ln>
        <a:effectLst/>
        <a:sp3d/>
      </c:spPr>
    </c:backWall>
    <c:plotArea>
      <c:layout>
        <c:manualLayout>
          <c:layoutTarget val="inner"/>
          <c:xMode val="edge"/>
          <c:yMode val="edge"/>
          <c:x val="0"/>
          <c:y val="7.7030854799871415E-2"/>
          <c:w val="0.90717299578059074"/>
          <c:h val="0.84593829040025714"/>
        </c:manualLayout>
      </c:layout>
      <c:bar3DChart>
        <c:barDir val="col"/>
        <c:grouping val="clustered"/>
        <c:varyColors val="0"/>
        <c:ser>
          <c:idx val="0"/>
          <c:order val="0"/>
          <c:tx>
            <c:strRef>
              <c:f>Sheet1!$B$1</c:f>
              <c:strCache>
                <c:ptCount val="1"/>
                <c:pt idx="0">
                  <c:v>Series 1</c:v>
                </c:pt>
              </c:strCache>
            </c:strRef>
          </c:tx>
          <c:spPr>
            <a:gradFill flip="none" rotWithShape="1">
              <a:gsLst>
                <a:gs pos="70800">
                  <a:schemeClr val="accent4">
                    <a:lumMod val="75000"/>
                  </a:schemeClr>
                </a:gs>
                <a:gs pos="0">
                  <a:schemeClr val="bg1"/>
                </a:gs>
                <a:gs pos="100000">
                  <a:schemeClr val="accent4">
                    <a:lumMod val="50000"/>
                  </a:schemeClr>
                </a:gs>
              </a:gsLst>
              <a:lin ang="10800000" scaled="1"/>
              <a:tileRect/>
            </a:gradFill>
            <a:ln>
              <a:noFill/>
            </a:ln>
            <a:effectLst/>
            <a:sp3d/>
          </c:spPr>
          <c:invertIfNegative val="0"/>
          <c:dPt>
            <c:idx val="0"/>
            <c:invertIfNegative val="0"/>
            <c:bubble3D val="0"/>
            <c:spPr>
              <a:gradFill flip="none" rotWithShape="1">
                <a:gsLst>
                  <a:gs pos="32497">
                    <a:schemeClr val="accent4">
                      <a:lumMod val="75000"/>
                    </a:schemeClr>
                  </a:gs>
                  <a:gs pos="70800">
                    <a:schemeClr val="accent4">
                      <a:lumMod val="50000"/>
                    </a:schemeClr>
                  </a:gs>
                  <a:gs pos="0">
                    <a:schemeClr val="accent4">
                      <a:lumMod val="40000"/>
                      <a:lumOff val="60000"/>
                    </a:schemeClr>
                  </a:gs>
                  <a:gs pos="100000">
                    <a:schemeClr val="accent4">
                      <a:lumMod val="50000"/>
                    </a:schemeClr>
                  </a:gs>
                </a:gsLst>
                <a:lin ang="10800000" scaled="1"/>
                <a:tileRect/>
              </a:gradFill>
              <a:ln>
                <a:noFill/>
              </a:ln>
              <a:effectLst/>
              <a:sp3d/>
            </c:spPr>
            <c:extLst>
              <c:ext xmlns:c16="http://schemas.microsoft.com/office/drawing/2014/chart" uri="{C3380CC4-5D6E-409C-BE32-E72D297353CC}">
                <c16:uniqueId val="{00000001-E2D1-4CF2-84C6-94ADF59E0566}"/>
              </c:ext>
            </c:extLst>
          </c:dPt>
          <c:dPt>
            <c:idx val="1"/>
            <c:invertIfNegative val="0"/>
            <c:bubble3D val="0"/>
            <c:spPr>
              <a:gradFill flip="none" rotWithShape="1">
                <a:gsLst>
                  <a:gs pos="32000">
                    <a:srgbClr val="19B799"/>
                  </a:gs>
                  <a:gs pos="70800">
                    <a:srgbClr val="16A085"/>
                  </a:gs>
                  <a:gs pos="0">
                    <a:srgbClr val="68EAD1"/>
                  </a:gs>
                  <a:gs pos="100000">
                    <a:srgbClr val="0F6B59"/>
                  </a:gs>
                </a:gsLst>
                <a:lin ang="10800000" scaled="1"/>
                <a:tileRect/>
              </a:gradFill>
              <a:ln>
                <a:noFill/>
              </a:ln>
              <a:effectLst/>
              <a:sp3d/>
            </c:spPr>
            <c:extLst>
              <c:ext xmlns:c16="http://schemas.microsoft.com/office/drawing/2014/chart" uri="{C3380CC4-5D6E-409C-BE32-E72D297353CC}">
                <c16:uniqueId val="{00000003-E2D1-4CF2-84C6-94ADF59E0566}"/>
              </c:ext>
            </c:extLst>
          </c:dPt>
          <c:cat>
            <c:strRef>
              <c:f>Sheet1!$A$2:$A$3</c:f>
              <c:strCache>
                <c:ptCount val="2"/>
                <c:pt idx="0">
                  <c:v>T2 2022</c:v>
                </c:pt>
                <c:pt idx="1">
                  <c:v>T2 2023</c:v>
                </c:pt>
              </c:strCache>
            </c:strRef>
          </c:cat>
          <c:val>
            <c:numRef>
              <c:f>Sheet1!$B$2:$B$3</c:f>
              <c:numCache>
                <c:formatCode>#,##0</c:formatCode>
                <c:ptCount val="2"/>
                <c:pt idx="0">
                  <c:v>1033</c:v>
                </c:pt>
                <c:pt idx="1">
                  <c:v>1072</c:v>
                </c:pt>
              </c:numCache>
            </c:numRef>
          </c:val>
          <c:shape val="cylinder"/>
          <c:extLst>
            <c:ext xmlns:c16="http://schemas.microsoft.com/office/drawing/2014/chart" uri="{C3380CC4-5D6E-409C-BE32-E72D297353CC}">
              <c16:uniqueId val="{00000004-E2D1-4CF2-84C6-94ADF59E0566}"/>
            </c:ext>
          </c:extLst>
        </c:ser>
        <c:dLbls>
          <c:showLegendKey val="0"/>
          <c:showVal val="0"/>
          <c:showCatName val="0"/>
          <c:showSerName val="0"/>
          <c:showPercent val="0"/>
          <c:showBubbleSize val="0"/>
        </c:dLbls>
        <c:gapWidth val="9"/>
        <c:gapDepth val="0"/>
        <c:shape val="box"/>
        <c:axId val="518862847"/>
        <c:axId val="518864511"/>
        <c:axId val="0"/>
      </c:bar3DChart>
      <c:catAx>
        <c:axId val="518862847"/>
        <c:scaling>
          <c:orientation val="minMax"/>
        </c:scaling>
        <c:delete val="1"/>
        <c:axPos val="b"/>
        <c:numFmt formatCode="General" sourceLinked="1"/>
        <c:majorTickMark val="out"/>
        <c:minorTickMark val="none"/>
        <c:tickLblPos val="nextTo"/>
        <c:crossAx val="518864511"/>
        <c:crosses val="autoZero"/>
        <c:auto val="1"/>
        <c:lblAlgn val="ctr"/>
        <c:lblOffset val="100"/>
        <c:noMultiLvlLbl val="0"/>
      </c:catAx>
      <c:valAx>
        <c:axId val="518864511"/>
        <c:scaling>
          <c:orientation val="minMax"/>
          <c:max val="2500"/>
        </c:scaling>
        <c:delete val="1"/>
        <c:axPos val="l"/>
        <c:numFmt formatCode="#,##0" sourceLinked="1"/>
        <c:majorTickMark val="out"/>
        <c:minorTickMark val="none"/>
        <c:tickLblPos val="nextTo"/>
        <c:crossAx val="5188628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depthPercent val="100"/>
      <c:rAngAx val="1"/>
    </c:view3D>
    <c:floor>
      <c:thickness val="0"/>
      <c:spPr>
        <a:noFill/>
        <a:ln w="25400">
          <a:noFill/>
        </a:ln>
        <a:effectLst/>
        <a:sp3d/>
      </c:spPr>
    </c:floor>
    <c:sideWall>
      <c:thickness val="0"/>
      <c:spPr>
        <a:noFill/>
        <a:ln w="25400">
          <a:noFill/>
        </a:ln>
        <a:effectLst/>
        <a:sp3d/>
      </c:spPr>
    </c:sideWall>
    <c:backWall>
      <c:thickness val="0"/>
      <c:spPr>
        <a:noFill/>
        <a:ln w="25400">
          <a:noFill/>
        </a:ln>
        <a:effectLst/>
        <a:sp3d/>
      </c:spPr>
    </c:backWall>
    <c:plotArea>
      <c:layout>
        <c:manualLayout>
          <c:layoutTarget val="inner"/>
          <c:xMode val="edge"/>
          <c:yMode val="edge"/>
          <c:x val="2.5316455696202531E-2"/>
          <c:y val="9.4545492123527503E-2"/>
          <c:w val="0.90717299578059074"/>
          <c:h val="0.86710832464882392"/>
        </c:manualLayout>
      </c:layout>
      <c:bar3DChart>
        <c:barDir val="col"/>
        <c:grouping val="clustered"/>
        <c:varyColors val="0"/>
        <c:ser>
          <c:idx val="0"/>
          <c:order val="0"/>
          <c:tx>
            <c:strRef>
              <c:f>Sheet1!$B$1</c:f>
              <c:strCache>
                <c:ptCount val="1"/>
                <c:pt idx="0">
                  <c:v>Series 1</c:v>
                </c:pt>
              </c:strCache>
            </c:strRef>
          </c:tx>
          <c:spPr>
            <a:gradFill flip="none" rotWithShape="1">
              <a:gsLst>
                <a:gs pos="70800">
                  <a:schemeClr val="accent4">
                    <a:lumMod val="75000"/>
                  </a:schemeClr>
                </a:gs>
                <a:gs pos="0">
                  <a:schemeClr val="bg1"/>
                </a:gs>
                <a:gs pos="100000">
                  <a:schemeClr val="accent4">
                    <a:lumMod val="50000"/>
                  </a:schemeClr>
                </a:gs>
              </a:gsLst>
              <a:lin ang="10800000" scaled="1"/>
              <a:tileRect/>
            </a:gradFill>
            <a:ln>
              <a:noFill/>
            </a:ln>
            <a:effectLst/>
            <a:sp3d/>
          </c:spPr>
          <c:invertIfNegative val="0"/>
          <c:dPt>
            <c:idx val="0"/>
            <c:invertIfNegative val="0"/>
            <c:bubble3D val="0"/>
            <c:spPr>
              <a:gradFill flip="none" rotWithShape="1">
                <a:gsLst>
                  <a:gs pos="32497">
                    <a:schemeClr val="accent4">
                      <a:lumMod val="75000"/>
                    </a:schemeClr>
                  </a:gs>
                  <a:gs pos="70800">
                    <a:schemeClr val="accent4">
                      <a:lumMod val="50000"/>
                    </a:schemeClr>
                  </a:gs>
                  <a:gs pos="0">
                    <a:schemeClr val="accent4">
                      <a:lumMod val="40000"/>
                      <a:lumOff val="60000"/>
                    </a:schemeClr>
                  </a:gs>
                  <a:gs pos="100000">
                    <a:schemeClr val="accent4">
                      <a:lumMod val="50000"/>
                    </a:schemeClr>
                  </a:gs>
                </a:gsLst>
                <a:lin ang="10800000" scaled="1"/>
                <a:tileRect/>
              </a:gradFill>
              <a:ln>
                <a:noFill/>
              </a:ln>
              <a:effectLst/>
              <a:sp3d/>
            </c:spPr>
            <c:extLst>
              <c:ext xmlns:c16="http://schemas.microsoft.com/office/drawing/2014/chart" uri="{C3380CC4-5D6E-409C-BE32-E72D297353CC}">
                <c16:uniqueId val="{00000001-A7C1-42B9-9063-169A576CB03D}"/>
              </c:ext>
            </c:extLst>
          </c:dPt>
          <c:dPt>
            <c:idx val="1"/>
            <c:invertIfNegative val="0"/>
            <c:bubble3D val="0"/>
            <c:spPr>
              <a:gradFill flip="none" rotWithShape="1">
                <a:gsLst>
                  <a:gs pos="32000">
                    <a:srgbClr val="19B799"/>
                  </a:gs>
                  <a:gs pos="70800">
                    <a:srgbClr val="16A085"/>
                  </a:gs>
                  <a:gs pos="0">
                    <a:srgbClr val="68EAD1"/>
                  </a:gs>
                  <a:gs pos="100000">
                    <a:srgbClr val="0F6B59"/>
                  </a:gs>
                </a:gsLst>
                <a:lin ang="10800000" scaled="1"/>
                <a:tileRect/>
              </a:gradFill>
              <a:ln>
                <a:noFill/>
              </a:ln>
              <a:effectLst/>
              <a:sp3d/>
            </c:spPr>
            <c:extLst>
              <c:ext xmlns:c16="http://schemas.microsoft.com/office/drawing/2014/chart" uri="{C3380CC4-5D6E-409C-BE32-E72D297353CC}">
                <c16:uniqueId val="{00000003-A7C1-42B9-9063-169A576CB03D}"/>
              </c:ext>
            </c:extLst>
          </c:dPt>
          <c:cat>
            <c:strRef>
              <c:f>Sheet1!$A$2:$A$3</c:f>
              <c:strCache>
                <c:ptCount val="2"/>
                <c:pt idx="0">
                  <c:v>T2 2022</c:v>
                </c:pt>
                <c:pt idx="1">
                  <c:v>T2 2023</c:v>
                </c:pt>
              </c:strCache>
            </c:strRef>
          </c:cat>
          <c:val>
            <c:numRef>
              <c:f>Sheet1!$B$2:$B$3</c:f>
              <c:numCache>
                <c:formatCode>#,##0</c:formatCode>
                <c:ptCount val="2"/>
                <c:pt idx="0">
                  <c:v>3620</c:v>
                </c:pt>
                <c:pt idx="1">
                  <c:v>3127</c:v>
                </c:pt>
              </c:numCache>
            </c:numRef>
          </c:val>
          <c:shape val="cylinder"/>
          <c:extLst>
            <c:ext xmlns:c16="http://schemas.microsoft.com/office/drawing/2014/chart" uri="{C3380CC4-5D6E-409C-BE32-E72D297353CC}">
              <c16:uniqueId val="{00000004-A7C1-42B9-9063-169A576CB03D}"/>
            </c:ext>
          </c:extLst>
        </c:ser>
        <c:dLbls>
          <c:showLegendKey val="0"/>
          <c:showVal val="0"/>
          <c:showCatName val="0"/>
          <c:showSerName val="0"/>
          <c:showPercent val="0"/>
          <c:showBubbleSize val="0"/>
        </c:dLbls>
        <c:gapWidth val="9"/>
        <c:gapDepth val="0"/>
        <c:shape val="box"/>
        <c:axId val="518862847"/>
        <c:axId val="518864511"/>
        <c:axId val="0"/>
      </c:bar3DChart>
      <c:catAx>
        <c:axId val="518862847"/>
        <c:scaling>
          <c:orientation val="minMax"/>
        </c:scaling>
        <c:delete val="1"/>
        <c:axPos val="b"/>
        <c:numFmt formatCode="General" sourceLinked="1"/>
        <c:majorTickMark val="out"/>
        <c:minorTickMark val="none"/>
        <c:tickLblPos val="nextTo"/>
        <c:crossAx val="518864511"/>
        <c:crosses val="autoZero"/>
        <c:auto val="1"/>
        <c:lblAlgn val="ctr"/>
        <c:lblOffset val="100"/>
        <c:noMultiLvlLbl val="0"/>
      </c:catAx>
      <c:valAx>
        <c:axId val="518864511"/>
        <c:scaling>
          <c:orientation val="minMax"/>
          <c:max val="2800"/>
        </c:scaling>
        <c:delete val="1"/>
        <c:axPos val="l"/>
        <c:numFmt formatCode="#,##0" sourceLinked="1"/>
        <c:majorTickMark val="out"/>
        <c:minorTickMark val="none"/>
        <c:tickLblPos val="nextTo"/>
        <c:crossAx val="5188628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depthPercent val="100"/>
      <c:rAngAx val="1"/>
    </c:view3D>
    <c:floor>
      <c:thickness val="0"/>
      <c:spPr>
        <a:noFill/>
        <a:ln w="25400">
          <a:noFill/>
        </a:ln>
        <a:effectLst/>
        <a:sp3d/>
      </c:spPr>
    </c:floor>
    <c:sideWall>
      <c:thickness val="0"/>
      <c:spPr>
        <a:noFill/>
        <a:ln>
          <a:noFill/>
        </a:ln>
        <a:effectLst/>
        <a:sp3d/>
      </c:spPr>
    </c:sideWall>
    <c:backWall>
      <c:thickness val="0"/>
      <c:spPr>
        <a:noFill/>
        <a:ln w="25400">
          <a:noFill/>
        </a:ln>
        <a:effectLst/>
        <a:sp3d/>
      </c:spPr>
    </c:backWall>
    <c:plotArea>
      <c:layout>
        <c:manualLayout>
          <c:layoutTarget val="inner"/>
          <c:xMode val="edge"/>
          <c:yMode val="edge"/>
          <c:x val="0"/>
          <c:y val="5.4877447838035609E-2"/>
          <c:w val="0.90717299578059074"/>
          <c:h val="0.84593829040025714"/>
        </c:manualLayout>
      </c:layout>
      <c:bar3DChart>
        <c:barDir val="col"/>
        <c:grouping val="clustered"/>
        <c:varyColors val="0"/>
        <c:ser>
          <c:idx val="0"/>
          <c:order val="0"/>
          <c:tx>
            <c:strRef>
              <c:f>Sheet1!$B$1</c:f>
              <c:strCache>
                <c:ptCount val="1"/>
                <c:pt idx="0">
                  <c:v>Series 1</c:v>
                </c:pt>
              </c:strCache>
            </c:strRef>
          </c:tx>
          <c:spPr>
            <a:gradFill flip="none" rotWithShape="1">
              <a:gsLst>
                <a:gs pos="70800">
                  <a:schemeClr val="accent4">
                    <a:lumMod val="75000"/>
                  </a:schemeClr>
                </a:gs>
                <a:gs pos="0">
                  <a:schemeClr val="bg1"/>
                </a:gs>
                <a:gs pos="100000">
                  <a:schemeClr val="accent4">
                    <a:lumMod val="50000"/>
                  </a:schemeClr>
                </a:gs>
              </a:gsLst>
              <a:lin ang="10800000" scaled="1"/>
              <a:tileRect/>
            </a:gradFill>
            <a:ln>
              <a:noFill/>
            </a:ln>
            <a:effectLst/>
            <a:sp3d/>
          </c:spPr>
          <c:invertIfNegative val="0"/>
          <c:dPt>
            <c:idx val="0"/>
            <c:invertIfNegative val="0"/>
            <c:bubble3D val="0"/>
            <c:spPr>
              <a:gradFill flip="none" rotWithShape="1">
                <a:gsLst>
                  <a:gs pos="32497">
                    <a:schemeClr val="accent4">
                      <a:lumMod val="75000"/>
                    </a:schemeClr>
                  </a:gs>
                  <a:gs pos="70800">
                    <a:schemeClr val="accent4">
                      <a:lumMod val="50000"/>
                    </a:schemeClr>
                  </a:gs>
                  <a:gs pos="0">
                    <a:schemeClr val="accent4">
                      <a:lumMod val="40000"/>
                      <a:lumOff val="60000"/>
                    </a:schemeClr>
                  </a:gs>
                  <a:gs pos="100000">
                    <a:schemeClr val="accent4">
                      <a:lumMod val="50000"/>
                    </a:schemeClr>
                  </a:gs>
                </a:gsLst>
                <a:lin ang="10800000" scaled="1"/>
                <a:tileRect/>
              </a:gradFill>
              <a:ln>
                <a:noFill/>
              </a:ln>
              <a:effectLst/>
              <a:sp3d/>
            </c:spPr>
            <c:extLst>
              <c:ext xmlns:c16="http://schemas.microsoft.com/office/drawing/2014/chart" uri="{C3380CC4-5D6E-409C-BE32-E72D297353CC}">
                <c16:uniqueId val="{00000001-C376-4544-B607-3EC38E4F8FAC}"/>
              </c:ext>
            </c:extLst>
          </c:dPt>
          <c:dPt>
            <c:idx val="1"/>
            <c:invertIfNegative val="0"/>
            <c:bubble3D val="0"/>
            <c:spPr>
              <a:gradFill flip="none" rotWithShape="1">
                <a:gsLst>
                  <a:gs pos="32000">
                    <a:srgbClr val="19B799"/>
                  </a:gs>
                  <a:gs pos="70800">
                    <a:srgbClr val="16A085"/>
                  </a:gs>
                  <a:gs pos="0">
                    <a:srgbClr val="68EAD1"/>
                  </a:gs>
                  <a:gs pos="100000">
                    <a:srgbClr val="0F6B59"/>
                  </a:gs>
                </a:gsLst>
                <a:lin ang="10800000" scaled="1"/>
                <a:tileRect/>
              </a:gradFill>
              <a:ln>
                <a:noFill/>
              </a:ln>
              <a:effectLst/>
              <a:sp3d/>
            </c:spPr>
            <c:extLst>
              <c:ext xmlns:c16="http://schemas.microsoft.com/office/drawing/2014/chart" uri="{C3380CC4-5D6E-409C-BE32-E72D297353CC}">
                <c16:uniqueId val="{00000003-C376-4544-B607-3EC38E4F8FAC}"/>
              </c:ext>
            </c:extLst>
          </c:dPt>
          <c:cat>
            <c:strRef>
              <c:f>Sheet1!$A$2:$A$3</c:f>
              <c:strCache>
                <c:ptCount val="2"/>
                <c:pt idx="0">
                  <c:v>Fin Sept 2022</c:v>
                </c:pt>
                <c:pt idx="1">
                  <c:v>Fin Sept 2023</c:v>
                </c:pt>
              </c:strCache>
            </c:strRef>
          </c:cat>
          <c:val>
            <c:numRef>
              <c:f>Sheet1!$B$2:$B$3</c:f>
              <c:numCache>
                <c:formatCode>#,##0</c:formatCode>
                <c:ptCount val="2"/>
                <c:pt idx="0">
                  <c:v>4905</c:v>
                </c:pt>
                <c:pt idx="1">
                  <c:v>5529</c:v>
                </c:pt>
              </c:numCache>
            </c:numRef>
          </c:val>
          <c:shape val="cylinder"/>
          <c:extLst>
            <c:ext xmlns:c16="http://schemas.microsoft.com/office/drawing/2014/chart" uri="{C3380CC4-5D6E-409C-BE32-E72D297353CC}">
              <c16:uniqueId val="{00000004-C376-4544-B607-3EC38E4F8FAC}"/>
            </c:ext>
          </c:extLst>
        </c:ser>
        <c:dLbls>
          <c:showLegendKey val="0"/>
          <c:showVal val="0"/>
          <c:showCatName val="0"/>
          <c:showSerName val="0"/>
          <c:showPercent val="0"/>
          <c:showBubbleSize val="0"/>
        </c:dLbls>
        <c:gapWidth val="49"/>
        <c:gapDepth val="40"/>
        <c:shape val="box"/>
        <c:axId val="518862847"/>
        <c:axId val="518864511"/>
        <c:axId val="0"/>
      </c:bar3DChart>
      <c:catAx>
        <c:axId val="518862847"/>
        <c:scaling>
          <c:orientation val="minMax"/>
        </c:scaling>
        <c:delete val="1"/>
        <c:axPos val="b"/>
        <c:numFmt formatCode="General" sourceLinked="1"/>
        <c:majorTickMark val="out"/>
        <c:minorTickMark val="none"/>
        <c:tickLblPos val="nextTo"/>
        <c:crossAx val="518864511"/>
        <c:crosses val="autoZero"/>
        <c:auto val="1"/>
        <c:lblAlgn val="ctr"/>
        <c:lblOffset val="100"/>
        <c:noMultiLvlLbl val="0"/>
      </c:catAx>
      <c:valAx>
        <c:axId val="518864511"/>
        <c:scaling>
          <c:orientation val="minMax"/>
          <c:max val="2500"/>
        </c:scaling>
        <c:delete val="1"/>
        <c:axPos val="l"/>
        <c:numFmt formatCode="#,##0" sourceLinked="1"/>
        <c:majorTickMark val="out"/>
        <c:minorTickMark val="none"/>
        <c:tickLblPos val="nextTo"/>
        <c:crossAx val="5188628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349971" y="1122363"/>
            <a:ext cx="8099822" cy="2387600"/>
          </a:xfrm>
        </p:spPr>
        <p:txBody>
          <a:bodyPr anchor="b"/>
          <a:lstStyle>
            <a:lvl1pPr algn="ctr">
              <a:defRPr sz="5315"/>
            </a:lvl1pPr>
          </a:lstStyle>
          <a:p>
            <a:r>
              <a:rPr lang="fr-FR"/>
              <a:t>Modifiez le style du titre</a:t>
            </a:r>
            <a:endParaRPr lang="en-US" dirty="0"/>
          </a:p>
        </p:txBody>
      </p:sp>
      <p:sp>
        <p:nvSpPr>
          <p:cNvPr id="3" name="Subtitle 2"/>
          <p:cNvSpPr>
            <a:spLocks noGrp="1"/>
          </p:cNvSpPr>
          <p:nvPr>
            <p:ph type="subTitle" idx="1"/>
          </p:nvPr>
        </p:nvSpPr>
        <p:spPr>
          <a:xfrm>
            <a:off x="1349971" y="3602038"/>
            <a:ext cx="8099822" cy="1655762"/>
          </a:xfrm>
        </p:spPr>
        <p:txBody>
          <a:bodyPr/>
          <a:lstStyle>
            <a:lvl1pPr marL="0" indent="0" algn="ctr">
              <a:buNone/>
              <a:defRPr sz="2126"/>
            </a:lvl1pPr>
            <a:lvl2pPr marL="404988" indent="0" algn="ctr">
              <a:buNone/>
              <a:defRPr sz="1772"/>
            </a:lvl2pPr>
            <a:lvl3pPr marL="809976" indent="0" algn="ctr">
              <a:buNone/>
              <a:defRPr sz="1594"/>
            </a:lvl3pPr>
            <a:lvl4pPr marL="1214963" indent="0" algn="ctr">
              <a:buNone/>
              <a:defRPr sz="1417"/>
            </a:lvl4pPr>
            <a:lvl5pPr marL="1619951" indent="0" algn="ctr">
              <a:buNone/>
              <a:defRPr sz="1417"/>
            </a:lvl5pPr>
            <a:lvl6pPr marL="2024939" indent="0" algn="ctr">
              <a:buNone/>
              <a:defRPr sz="1417"/>
            </a:lvl6pPr>
            <a:lvl7pPr marL="2429927" indent="0" algn="ctr">
              <a:buNone/>
              <a:defRPr sz="1417"/>
            </a:lvl7pPr>
            <a:lvl8pPr marL="2834914" indent="0" algn="ctr">
              <a:buNone/>
              <a:defRPr sz="1417"/>
            </a:lvl8pPr>
            <a:lvl9pPr marL="3239902" indent="0" algn="ctr">
              <a:buNone/>
              <a:defRPr sz="1417"/>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F40CA49-9DC6-4426-A5C3-C73718FB9254}" type="datetimeFigureOut">
              <a:rPr lang="fr-FR" smtClean="0"/>
              <a:t>30/11/2023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264DDBE-D9A1-429A-A709-22BF33479AA2}" type="slidenum">
              <a:rPr lang="fr-FR" smtClean="0"/>
              <a:t>‹N°›</a:t>
            </a:fld>
            <a:endParaRPr lang="fr-FR"/>
          </a:p>
        </p:txBody>
      </p:sp>
    </p:spTree>
    <p:extLst>
      <p:ext uri="{BB962C8B-B14F-4D97-AF65-F5344CB8AC3E}">
        <p14:creationId xmlns:p14="http://schemas.microsoft.com/office/powerpoint/2010/main" val="3820566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F40CA49-9DC6-4426-A5C3-C73718FB9254}" type="datetimeFigureOut">
              <a:rPr lang="fr-FR" smtClean="0"/>
              <a:t>30/11/2023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264DDBE-D9A1-429A-A709-22BF33479AA2}" type="slidenum">
              <a:rPr lang="fr-FR" smtClean="0"/>
              <a:t>‹N°›</a:t>
            </a:fld>
            <a:endParaRPr lang="fr-FR"/>
          </a:p>
        </p:txBody>
      </p:sp>
    </p:spTree>
    <p:extLst>
      <p:ext uri="{BB962C8B-B14F-4D97-AF65-F5344CB8AC3E}">
        <p14:creationId xmlns:p14="http://schemas.microsoft.com/office/powerpoint/2010/main" val="575760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8580" y="365125"/>
            <a:ext cx="2328699"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42484" y="365125"/>
            <a:ext cx="68511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F40CA49-9DC6-4426-A5C3-C73718FB9254}" type="datetimeFigureOut">
              <a:rPr lang="fr-FR" smtClean="0"/>
              <a:t>30/11/2023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264DDBE-D9A1-429A-A709-22BF33479AA2}" type="slidenum">
              <a:rPr lang="fr-FR" smtClean="0"/>
              <a:t>‹N°›</a:t>
            </a:fld>
            <a:endParaRPr lang="fr-FR"/>
          </a:p>
        </p:txBody>
      </p:sp>
    </p:spTree>
    <p:extLst>
      <p:ext uri="{BB962C8B-B14F-4D97-AF65-F5344CB8AC3E}">
        <p14:creationId xmlns:p14="http://schemas.microsoft.com/office/powerpoint/2010/main" val="3227343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F40CA49-9DC6-4426-A5C3-C73718FB9254}" type="datetimeFigureOut">
              <a:rPr lang="fr-FR" smtClean="0"/>
              <a:t>30/11/2023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264DDBE-D9A1-429A-A709-22BF33479AA2}" type="slidenum">
              <a:rPr lang="fr-FR" smtClean="0"/>
              <a:t>‹N°›</a:t>
            </a:fld>
            <a:endParaRPr lang="fr-FR"/>
          </a:p>
        </p:txBody>
      </p:sp>
    </p:spTree>
    <p:extLst>
      <p:ext uri="{BB962C8B-B14F-4D97-AF65-F5344CB8AC3E}">
        <p14:creationId xmlns:p14="http://schemas.microsoft.com/office/powerpoint/2010/main" val="124298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36859" y="1709739"/>
            <a:ext cx="9314796" cy="2852737"/>
          </a:xfrm>
        </p:spPr>
        <p:txBody>
          <a:bodyPr anchor="b"/>
          <a:lstStyle>
            <a:lvl1pPr>
              <a:defRPr sz="5315"/>
            </a:lvl1pPr>
          </a:lstStyle>
          <a:p>
            <a:r>
              <a:rPr lang="fr-FR"/>
              <a:t>Modifiez le style du titre</a:t>
            </a:r>
            <a:endParaRPr lang="en-US" dirty="0"/>
          </a:p>
        </p:txBody>
      </p:sp>
      <p:sp>
        <p:nvSpPr>
          <p:cNvPr id="3" name="Text Placeholder 2"/>
          <p:cNvSpPr>
            <a:spLocks noGrp="1"/>
          </p:cNvSpPr>
          <p:nvPr>
            <p:ph type="body" idx="1"/>
          </p:nvPr>
        </p:nvSpPr>
        <p:spPr>
          <a:xfrm>
            <a:off x="736859" y="4589464"/>
            <a:ext cx="9314796" cy="1500187"/>
          </a:xfrm>
        </p:spPr>
        <p:txBody>
          <a:bodyPr/>
          <a:lstStyle>
            <a:lvl1pPr marL="0" indent="0">
              <a:buNone/>
              <a:defRPr sz="2126">
                <a:solidFill>
                  <a:schemeClr val="tx1">
                    <a:tint val="75000"/>
                  </a:schemeClr>
                </a:solidFill>
              </a:defRPr>
            </a:lvl1pPr>
            <a:lvl2pPr marL="404988" indent="0">
              <a:buNone/>
              <a:defRPr sz="1772">
                <a:solidFill>
                  <a:schemeClr val="tx1">
                    <a:tint val="75000"/>
                  </a:schemeClr>
                </a:solidFill>
              </a:defRPr>
            </a:lvl2pPr>
            <a:lvl3pPr marL="809976" indent="0">
              <a:buNone/>
              <a:defRPr sz="1594">
                <a:solidFill>
                  <a:schemeClr val="tx1">
                    <a:tint val="75000"/>
                  </a:schemeClr>
                </a:solidFill>
              </a:defRPr>
            </a:lvl3pPr>
            <a:lvl4pPr marL="1214963" indent="0">
              <a:buNone/>
              <a:defRPr sz="1417">
                <a:solidFill>
                  <a:schemeClr val="tx1">
                    <a:tint val="75000"/>
                  </a:schemeClr>
                </a:solidFill>
              </a:defRPr>
            </a:lvl4pPr>
            <a:lvl5pPr marL="1619951" indent="0">
              <a:buNone/>
              <a:defRPr sz="1417">
                <a:solidFill>
                  <a:schemeClr val="tx1">
                    <a:tint val="75000"/>
                  </a:schemeClr>
                </a:solidFill>
              </a:defRPr>
            </a:lvl5pPr>
            <a:lvl6pPr marL="2024939" indent="0">
              <a:buNone/>
              <a:defRPr sz="1417">
                <a:solidFill>
                  <a:schemeClr val="tx1">
                    <a:tint val="75000"/>
                  </a:schemeClr>
                </a:solidFill>
              </a:defRPr>
            </a:lvl6pPr>
            <a:lvl7pPr marL="2429927" indent="0">
              <a:buNone/>
              <a:defRPr sz="1417">
                <a:solidFill>
                  <a:schemeClr val="tx1">
                    <a:tint val="75000"/>
                  </a:schemeClr>
                </a:solidFill>
              </a:defRPr>
            </a:lvl7pPr>
            <a:lvl8pPr marL="2834914" indent="0">
              <a:buNone/>
              <a:defRPr sz="1417">
                <a:solidFill>
                  <a:schemeClr val="tx1">
                    <a:tint val="75000"/>
                  </a:schemeClr>
                </a:solidFill>
              </a:defRPr>
            </a:lvl8pPr>
            <a:lvl9pPr marL="3239902" indent="0">
              <a:buNone/>
              <a:defRPr sz="1417">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F40CA49-9DC6-4426-A5C3-C73718FB9254}" type="datetimeFigureOut">
              <a:rPr lang="fr-FR" smtClean="0"/>
              <a:t>30/11/2023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264DDBE-D9A1-429A-A709-22BF33479AA2}" type="slidenum">
              <a:rPr lang="fr-FR" smtClean="0"/>
              <a:t>‹N°›</a:t>
            </a:fld>
            <a:endParaRPr lang="fr-FR"/>
          </a:p>
        </p:txBody>
      </p:sp>
    </p:spTree>
    <p:extLst>
      <p:ext uri="{BB962C8B-B14F-4D97-AF65-F5344CB8AC3E}">
        <p14:creationId xmlns:p14="http://schemas.microsoft.com/office/powerpoint/2010/main" val="793303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42484" y="1825625"/>
            <a:ext cx="4589899"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467380" y="1825625"/>
            <a:ext cx="4589899"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F40CA49-9DC6-4426-A5C3-C73718FB9254}" type="datetimeFigureOut">
              <a:rPr lang="fr-FR" smtClean="0"/>
              <a:t>30/11/2023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264DDBE-D9A1-429A-A709-22BF33479AA2}" type="slidenum">
              <a:rPr lang="fr-FR" smtClean="0"/>
              <a:t>‹N°›</a:t>
            </a:fld>
            <a:endParaRPr lang="fr-FR"/>
          </a:p>
        </p:txBody>
      </p:sp>
    </p:spTree>
    <p:extLst>
      <p:ext uri="{BB962C8B-B14F-4D97-AF65-F5344CB8AC3E}">
        <p14:creationId xmlns:p14="http://schemas.microsoft.com/office/powerpoint/2010/main" val="171262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43890" y="365126"/>
            <a:ext cx="9314796"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743891" y="1681163"/>
            <a:ext cx="4568806" cy="823912"/>
          </a:xfrm>
        </p:spPr>
        <p:txBody>
          <a:bodyPr anchor="b"/>
          <a:lstStyle>
            <a:lvl1pPr marL="0" indent="0">
              <a:buNone/>
              <a:defRPr sz="2126" b="1"/>
            </a:lvl1pPr>
            <a:lvl2pPr marL="404988" indent="0">
              <a:buNone/>
              <a:defRPr sz="1772" b="1"/>
            </a:lvl2pPr>
            <a:lvl3pPr marL="809976" indent="0">
              <a:buNone/>
              <a:defRPr sz="1594" b="1"/>
            </a:lvl3pPr>
            <a:lvl4pPr marL="1214963" indent="0">
              <a:buNone/>
              <a:defRPr sz="1417" b="1"/>
            </a:lvl4pPr>
            <a:lvl5pPr marL="1619951" indent="0">
              <a:buNone/>
              <a:defRPr sz="1417" b="1"/>
            </a:lvl5pPr>
            <a:lvl6pPr marL="2024939" indent="0">
              <a:buNone/>
              <a:defRPr sz="1417" b="1"/>
            </a:lvl6pPr>
            <a:lvl7pPr marL="2429927" indent="0">
              <a:buNone/>
              <a:defRPr sz="1417" b="1"/>
            </a:lvl7pPr>
            <a:lvl8pPr marL="2834914" indent="0">
              <a:buNone/>
              <a:defRPr sz="1417" b="1"/>
            </a:lvl8pPr>
            <a:lvl9pPr marL="3239902" indent="0">
              <a:buNone/>
              <a:defRPr sz="1417" b="1"/>
            </a:lvl9pPr>
          </a:lstStyle>
          <a:p>
            <a:pPr lvl="0"/>
            <a:r>
              <a:rPr lang="fr-FR"/>
              <a:t>Cliquez pour modifier les styles du texte du masque</a:t>
            </a:r>
          </a:p>
        </p:txBody>
      </p:sp>
      <p:sp>
        <p:nvSpPr>
          <p:cNvPr id="4" name="Content Placeholder 3"/>
          <p:cNvSpPr>
            <a:spLocks noGrp="1"/>
          </p:cNvSpPr>
          <p:nvPr>
            <p:ph sz="half" idx="2"/>
          </p:nvPr>
        </p:nvSpPr>
        <p:spPr>
          <a:xfrm>
            <a:off x="743891" y="2505075"/>
            <a:ext cx="4568806"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467380" y="1681163"/>
            <a:ext cx="4591306" cy="823912"/>
          </a:xfrm>
        </p:spPr>
        <p:txBody>
          <a:bodyPr anchor="b"/>
          <a:lstStyle>
            <a:lvl1pPr marL="0" indent="0">
              <a:buNone/>
              <a:defRPr sz="2126" b="1"/>
            </a:lvl1pPr>
            <a:lvl2pPr marL="404988" indent="0">
              <a:buNone/>
              <a:defRPr sz="1772" b="1"/>
            </a:lvl2pPr>
            <a:lvl3pPr marL="809976" indent="0">
              <a:buNone/>
              <a:defRPr sz="1594" b="1"/>
            </a:lvl3pPr>
            <a:lvl4pPr marL="1214963" indent="0">
              <a:buNone/>
              <a:defRPr sz="1417" b="1"/>
            </a:lvl4pPr>
            <a:lvl5pPr marL="1619951" indent="0">
              <a:buNone/>
              <a:defRPr sz="1417" b="1"/>
            </a:lvl5pPr>
            <a:lvl6pPr marL="2024939" indent="0">
              <a:buNone/>
              <a:defRPr sz="1417" b="1"/>
            </a:lvl6pPr>
            <a:lvl7pPr marL="2429927" indent="0">
              <a:buNone/>
              <a:defRPr sz="1417" b="1"/>
            </a:lvl7pPr>
            <a:lvl8pPr marL="2834914" indent="0">
              <a:buNone/>
              <a:defRPr sz="1417" b="1"/>
            </a:lvl8pPr>
            <a:lvl9pPr marL="3239902" indent="0">
              <a:buNone/>
              <a:defRPr sz="1417" b="1"/>
            </a:lvl9pPr>
          </a:lstStyle>
          <a:p>
            <a:pPr lvl="0"/>
            <a:r>
              <a:rPr lang="fr-FR"/>
              <a:t>Cliquez pour modifier les styles du texte du masque</a:t>
            </a:r>
          </a:p>
        </p:txBody>
      </p:sp>
      <p:sp>
        <p:nvSpPr>
          <p:cNvPr id="6" name="Content Placeholder 5"/>
          <p:cNvSpPr>
            <a:spLocks noGrp="1"/>
          </p:cNvSpPr>
          <p:nvPr>
            <p:ph sz="quarter" idx="4"/>
          </p:nvPr>
        </p:nvSpPr>
        <p:spPr>
          <a:xfrm>
            <a:off x="5467380" y="2505075"/>
            <a:ext cx="4591306"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F40CA49-9DC6-4426-A5C3-C73718FB9254}" type="datetimeFigureOut">
              <a:rPr lang="fr-FR" smtClean="0"/>
              <a:t>30/11/2023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264DDBE-D9A1-429A-A709-22BF33479AA2}" type="slidenum">
              <a:rPr lang="fr-FR" smtClean="0"/>
              <a:t>‹N°›</a:t>
            </a:fld>
            <a:endParaRPr lang="fr-FR"/>
          </a:p>
        </p:txBody>
      </p:sp>
    </p:spTree>
    <p:extLst>
      <p:ext uri="{BB962C8B-B14F-4D97-AF65-F5344CB8AC3E}">
        <p14:creationId xmlns:p14="http://schemas.microsoft.com/office/powerpoint/2010/main" val="2130343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F40CA49-9DC6-4426-A5C3-C73718FB9254}" type="datetimeFigureOut">
              <a:rPr lang="fr-FR" smtClean="0"/>
              <a:t>30/11/2023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264DDBE-D9A1-429A-A709-22BF33479AA2}" type="slidenum">
              <a:rPr lang="fr-FR" smtClean="0"/>
              <a:t>‹N°›</a:t>
            </a:fld>
            <a:endParaRPr lang="fr-FR"/>
          </a:p>
        </p:txBody>
      </p:sp>
    </p:spTree>
    <p:extLst>
      <p:ext uri="{BB962C8B-B14F-4D97-AF65-F5344CB8AC3E}">
        <p14:creationId xmlns:p14="http://schemas.microsoft.com/office/powerpoint/2010/main" val="4177052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40CA49-9DC6-4426-A5C3-C73718FB9254}" type="datetimeFigureOut">
              <a:rPr lang="fr-FR" smtClean="0"/>
              <a:t>30/11/2023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264DDBE-D9A1-429A-A709-22BF33479AA2}" type="slidenum">
              <a:rPr lang="fr-FR" smtClean="0"/>
              <a:t>‹N°›</a:t>
            </a:fld>
            <a:endParaRPr lang="fr-FR"/>
          </a:p>
        </p:txBody>
      </p:sp>
    </p:spTree>
    <p:extLst>
      <p:ext uri="{BB962C8B-B14F-4D97-AF65-F5344CB8AC3E}">
        <p14:creationId xmlns:p14="http://schemas.microsoft.com/office/powerpoint/2010/main" val="2815455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43891" y="457200"/>
            <a:ext cx="3483204" cy="1600200"/>
          </a:xfrm>
        </p:spPr>
        <p:txBody>
          <a:bodyPr anchor="b"/>
          <a:lstStyle>
            <a:lvl1pPr>
              <a:defRPr sz="2835"/>
            </a:lvl1pPr>
          </a:lstStyle>
          <a:p>
            <a:r>
              <a:rPr lang="fr-FR"/>
              <a:t>Modifiez le style du titre</a:t>
            </a:r>
            <a:endParaRPr lang="en-US" dirty="0"/>
          </a:p>
        </p:txBody>
      </p:sp>
      <p:sp>
        <p:nvSpPr>
          <p:cNvPr id="3" name="Content Placeholder 2"/>
          <p:cNvSpPr>
            <a:spLocks noGrp="1"/>
          </p:cNvSpPr>
          <p:nvPr>
            <p:ph idx="1"/>
          </p:nvPr>
        </p:nvSpPr>
        <p:spPr>
          <a:xfrm>
            <a:off x="4591306" y="987426"/>
            <a:ext cx="5467380" cy="4873625"/>
          </a:xfrm>
        </p:spPr>
        <p:txBody>
          <a:bodyPr/>
          <a:lstStyle>
            <a:lvl1pPr>
              <a:defRPr sz="2835"/>
            </a:lvl1pPr>
            <a:lvl2pPr>
              <a:defRPr sz="2480"/>
            </a:lvl2pPr>
            <a:lvl3pPr>
              <a:defRPr sz="2126"/>
            </a:lvl3pPr>
            <a:lvl4pPr>
              <a:defRPr sz="1772"/>
            </a:lvl4pPr>
            <a:lvl5pPr>
              <a:defRPr sz="1772"/>
            </a:lvl5pPr>
            <a:lvl6pPr>
              <a:defRPr sz="1772"/>
            </a:lvl6pPr>
            <a:lvl7pPr>
              <a:defRPr sz="1772"/>
            </a:lvl7pPr>
            <a:lvl8pPr>
              <a:defRPr sz="1772"/>
            </a:lvl8pPr>
            <a:lvl9pPr>
              <a:defRPr sz="1772"/>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43891" y="2057400"/>
            <a:ext cx="3483204" cy="3811588"/>
          </a:xfrm>
        </p:spPr>
        <p:txBody>
          <a:bodyPr/>
          <a:lstStyle>
            <a:lvl1pPr marL="0" indent="0">
              <a:buNone/>
              <a:defRPr sz="1417"/>
            </a:lvl1pPr>
            <a:lvl2pPr marL="404988" indent="0">
              <a:buNone/>
              <a:defRPr sz="1240"/>
            </a:lvl2pPr>
            <a:lvl3pPr marL="809976" indent="0">
              <a:buNone/>
              <a:defRPr sz="1063"/>
            </a:lvl3pPr>
            <a:lvl4pPr marL="1214963" indent="0">
              <a:buNone/>
              <a:defRPr sz="886"/>
            </a:lvl4pPr>
            <a:lvl5pPr marL="1619951" indent="0">
              <a:buNone/>
              <a:defRPr sz="886"/>
            </a:lvl5pPr>
            <a:lvl6pPr marL="2024939" indent="0">
              <a:buNone/>
              <a:defRPr sz="886"/>
            </a:lvl6pPr>
            <a:lvl7pPr marL="2429927" indent="0">
              <a:buNone/>
              <a:defRPr sz="886"/>
            </a:lvl7pPr>
            <a:lvl8pPr marL="2834914" indent="0">
              <a:buNone/>
              <a:defRPr sz="886"/>
            </a:lvl8pPr>
            <a:lvl9pPr marL="3239902" indent="0">
              <a:buNone/>
              <a:defRPr sz="886"/>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F40CA49-9DC6-4426-A5C3-C73718FB9254}" type="datetimeFigureOut">
              <a:rPr lang="fr-FR" smtClean="0"/>
              <a:t>30/11/2023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264DDBE-D9A1-429A-A709-22BF33479AA2}" type="slidenum">
              <a:rPr lang="fr-FR" smtClean="0"/>
              <a:t>‹N°›</a:t>
            </a:fld>
            <a:endParaRPr lang="fr-FR"/>
          </a:p>
        </p:txBody>
      </p:sp>
    </p:spTree>
    <p:extLst>
      <p:ext uri="{BB962C8B-B14F-4D97-AF65-F5344CB8AC3E}">
        <p14:creationId xmlns:p14="http://schemas.microsoft.com/office/powerpoint/2010/main" val="167129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43891" y="457200"/>
            <a:ext cx="3483204" cy="1600200"/>
          </a:xfrm>
        </p:spPr>
        <p:txBody>
          <a:bodyPr anchor="b"/>
          <a:lstStyle>
            <a:lvl1pPr>
              <a:defRPr sz="2835"/>
            </a:lvl1pPr>
          </a:lstStyle>
          <a:p>
            <a:r>
              <a:rPr lang="fr-FR"/>
              <a:t>Modifiez le style du titre</a:t>
            </a:r>
            <a:endParaRPr lang="en-US" dirty="0"/>
          </a:p>
        </p:txBody>
      </p:sp>
      <p:sp>
        <p:nvSpPr>
          <p:cNvPr id="3" name="Picture Placeholder 2"/>
          <p:cNvSpPr>
            <a:spLocks noGrp="1" noChangeAspect="1"/>
          </p:cNvSpPr>
          <p:nvPr>
            <p:ph type="pic" idx="1"/>
          </p:nvPr>
        </p:nvSpPr>
        <p:spPr>
          <a:xfrm>
            <a:off x="4591306" y="987426"/>
            <a:ext cx="5467380" cy="4873625"/>
          </a:xfrm>
        </p:spPr>
        <p:txBody>
          <a:bodyPr anchor="t"/>
          <a:lstStyle>
            <a:lvl1pPr marL="0" indent="0">
              <a:buNone/>
              <a:defRPr sz="2835"/>
            </a:lvl1pPr>
            <a:lvl2pPr marL="404988" indent="0">
              <a:buNone/>
              <a:defRPr sz="2480"/>
            </a:lvl2pPr>
            <a:lvl3pPr marL="809976" indent="0">
              <a:buNone/>
              <a:defRPr sz="2126"/>
            </a:lvl3pPr>
            <a:lvl4pPr marL="1214963" indent="0">
              <a:buNone/>
              <a:defRPr sz="1772"/>
            </a:lvl4pPr>
            <a:lvl5pPr marL="1619951" indent="0">
              <a:buNone/>
              <a:defRPr sz="1772"/>
            </a:lvl5pPr>
            <a:lvl6pPr marL="2024939" indent="0">
              <a:buNone/>
              <a:defRPr sz="1772"/>
            </a:lvl6pPr>
            <a:lvl7pPr marL="2429927" indent="0">
              <a:buNone/>
              <a:defRPr sz="1772"/>
            </a:lvl7pPr>
            <a:lvl8pPr marL="2834914" indent="0">
              <a:buNone/>
              <a:defRPr sz="1772"/>
            </a:lvl8pPr>
            <a:lvl9pPr marL="3239902" indent="0">
              <a:buNone/>
              <a:defRPr sz="1772"/>
            </a:lvl9pPr>
          </a:lstStyle>
          <a:p>
            <a:r>
              <a:rPr lang="fr-FR"/>
              <a:t>Cliquez sur l'icône pour ajouter une image</a:t>
            </a:r>
            <a:endParaRPr lang="en-US" dirty="0"/>
          </a:p>
        </p:txBody>
      </p:sp>
      <p:sp>
        <p:nvSpPr>
          <p:cNvPr id="4" name="Text Placeholder 3"/>
          <p:cNvSpPr>
            <a:spLocks noGrp="1"/>
          </p:cNvSpPr>
          <p:nvPr>
            <p:ph type="body" sz="half" idx="2"/>
          </p:nvPr>
        </p:nvSpPr>
        <p:spPr>
          <a:xfrm>
            <a:off x="743891" y="2057400"/>
            <a:ext cx="3483204" cy="3811588"/>
          </a:xfrm>
        </p:spPr>
        <p:txBody>
          <a:bodyPr/>
          <a:lstStyle>
            <a:lvl1pPr marL="0" indent="0">
              <a:buNone/>
              <a:defRPr sz="1417"/>
            </a:lvl1pPr>
            <a:lvl2pPr marL="404988" indent="0">
              <a:buNone/>
              <a:defRPr sz="1240"/>
            </a:lvl2pPr>
            <a:lvl3pPr marL="809976" indent="0">
              <a:buNone/>
              <a:defRPr sz="1063"/>
            </a:lvl3pPr>
            <a:lvl4pPr marL="1214963" indent="0">
              <a:buNone/>
              <a:defRPr sz="886"/>
            </a:lvl4pPr>
            <a:lvl5pPr marL="1619951" indent="0">
              <a:buNone/>
              <a:defRPr sz="886"/>
            </a:lvl5pPr>
            <a:lvl6pPr marL="2024939" indent="0">
              <a:buNone/>
              <a:defRPr sz="886"/>
            </a:lvl6pPr>
            <a:lvl7pPr marL="2429927" indent="0">
              <a:buNone/>
              <a:defRPr sz="886"/>
            </a:lvl7pPr>
            <a:lvl8pPr marL="2834914" indent="0">
              <a:buNone/>
              <a:defRPr sz="886"/>
            </a:lvl8pPr>
            <a:lvl9pPr marL="3239902" indent="0">
              <a:buNone/>
              <a:defRPr sz="886"/>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F40CA49-9DC6-4426-A5C3-C73718FB9254}" type="datetimeFigureOut">
              <a:rPr lang="fr-FR" smtClean="0"/>
              <a:t>30/11/2023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264DDBE-D9A1-429A-A709-22BF33479AA2}" type="slidenum">
              <a:rPr lang="fr-FR" smtClean="0"/>
              <a:t>‹N°›</a:t>
            </a:fld>
            <a:endParaRPr lang="fr-FR"/>
          </a:p>
        </p:txBody>
      </p:sp>
    </p:spTree>
    <p:extLst>
      <p:ext uri="{BB962C8B-B14F-4D97-AF65-F5344CB8AC3E}">
        <p14:creationId xmlns:p14="http://schemas.microsoft.com/office/powerpoint/2010/main" val="950177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2484" y="365126"/>
            <a:ext cx="9314796"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42484" y="1825625"/>
            <a:ext cx="9314796"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2484" y="6356351"/>
            <a:ext cx="2429947" cy="365125"/>
          </a:xfrm>
          <a:prstGeom prst="rect">
            <a:avLst/>
          </a:prstGeom>
        </p:spPr>
        <p:txBody>
          <a:bodyPr vert="horz" lIns="91440" tIns="45720" rIns="91440" bIns="45720" rtlCol="0" anchor="ctr"/>
          <a:lstStyle>
            <a:lvl1pPr algn="l">
              <a:defRPr sz="1063">
                <a:solidFill>
                  <a:schemeClr val="tx1">
                    <a:tint val="75000"/>
                  </a:schemeClr>
                </a:solidFill>
              </a:defRPr>
            </a:lvl1pPr>
          </a:lstStyle>
          <a:p>
            <a:fld id="{CF40CA49-9DC6-4426-A5C3-C73718FB9254}" type="datetimeFigureOut">
              <a:rPr lang="fr-FR" smtClean="0"/>
              <a:t>30/11/2023</a:t>
            </a:fld>
            <a:endParaRPr lang="fr-FR"/>
          </a:p>
        </p:txBody>
      </p:sp>
      <p:sp>
        <p:nvSpPr>
          <p:cNvPr id="5" name="Footer Placeholder 4"/>
          <p:cNvSpPr>
            <a:spLocks noGrp="1"/>
          </p:cNvSpPr>
          <p:nvPr>
            <p:ph type="ftr" sz="quarter" idx="3"/>
          </p:nvPr>
        </p:nvSpPr>
        <p:spPr>
          <a:xfrm>
            <a:off x="3577422" y="6356351"/>
            <a:ext cx="3644920" cy="365125"/>
          </a:xfrm>
          <a:prstGeom prst="rect">
            <a:avLst/>
          </a:prstGeom>
        </p:spPr>
        <p:txBody>
          <a:bodyPr vert="horz" lIns="91440" tIns="45720" rIns="91440" bIns="45720" rtlCol="0" anchor="ctr"/>
          <a:lstStyle>
            <a:lvl1pPr algn="ctr">
              <a:defRPr sz="106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627332" y="6356351"/>
            <a:ext cx="2429947" cy="365125"/>
          </a:xfrm>
          <a:prstGeom prst="rect">
            <a:avLst/>
          </a:prstGeom>
        </p:spPr>
        <p:txBody>
          <a:bodyPr vert="horz" lIns="91440" tIns="45720" rIns="91440" bIns="45720" rtlCol="0" anchor="ctr"/>
          <a:lstStyle>
            <a:lvl1pPr algn="r">
              <a:defRPr sz="1063">
                <a:solidFill>
                  <a:schemeClr val="tx1">
                    <a:tint val="75000"/>
                  </a:schemeClr>
                </a:solidFill>
              </a:defRPr>
            </a:lvl1pPr>
          </a:lstStyle>
          <a:p>
            <a:fld id="{1264DDBE-D9A1-429A-A709-22BF33479AA2}" type="slidenum">
              <a:rPr lang="fr-FR" smtClean="0"/>
              <a:t>‹N°›</a:t>
            </a:fld>
            <a:endParaRPr lang="fr-FR"/>
          </a:p>
        </p:txBody>
      </p:sp>
    </p:spTree>
    <p:extLst>
      <p:ext uri="{BB962C8B-B14F-4D97-AF65-F5344CB8AC3E}">
        <p14:creationId xmlns:p14="http://schemas.microsoft.com/office/powerpoint/2010/main" val="1097957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09976" rtl="0" eaLnBrk="1" latinLnBrk="0" hangingPunct="1">
        <a:lnSpc>
          <a:spcPct val="90000"/>
        </a:lnSpc>
        <a:spcBef>
          <a:spcPct val="0"/>
        </a:spcBef>
        <a:buNone/>
        <a:defRPr sz="3898" kern="1200">
          <a:solidFill>
            <a:schemeClr val="tx1"/>
          </a:solidFill>
          <a:latin typeface="+mj-lt"/>
          <a:ea typeface="+mj-ea"/>
          <a:cs typeface="+mj-cs"/>
        </a:defRPr>
      </a:lvl1pPr>
    </p:titleStyle>
    <p:bodyStyle>
      <a:lvl1pPr marL="202494" indent="-202494" algn="l" defTabSz="809976" rtl="0" eaLnBrk="1" latinLnBrk="0" hangingPunct="1">
        <a:lnSpc>
          <a:spcPct val="90000"/>
        </a:lnSpc>
        <a:spcBef>
          <a:spcPts val="886"/>
        </a:spcBef>
        <a:buFont typeface="Arial" panose="020B0604020202020204" pitchFamily="34" charset="0"/>
        <a:buChar char="•"/>
        <a:defRPr sz="2480" kern="1200">
          <a:solidFill>
            <a:schemeClr val="tx1"/>
          </a:solidFill>
          <a:latin typeface="+mn-lt"/>
          <a:ea typeface="+mn-ea"/>
          <a:cs typeface="+mn-cs"/>
        </a:defRPr>
      </a:lvl1pPr>
      <a:lvl2pPr marL="607482" indent="-202494" algn="l" defTabSz="809976" rtl="0" eaLnBrk="1" latinLnBrk="0" hangingPunct="1">
        <a:lnSpc>
          <a:spcPct val="90000"/>
        </a:lnSpc>
        <a:spcBef>
          <a:spcPts val="443"/>
        </a:spcBef>
        <a:buFont typeface="Arial" panose="020B0604020202020204" pitchFamily="34" charset="0"/>
        <a:buChar char="•"/>
        <a:defRPr sz="2126" kern="1200">
          <a:solidFill>
            <a:schemeClr val="tx1"/>
          </a:solidFill>
          <a:latin typeface="+mn-lt"/>
          <a:ea typeface="+mn-ea"/>
          <a:cs typeface="+mn-cs"/>
        </a:defRPr>
      </a:lvl2pPr>
      <a:lvl3pPr marL="1012469" indent="-202494" algn="l" defTabSz="809976" rtl="0" eaLnBrk="1" latinLnBrk="0" hangingPunct="1">
        <a:lnSpc>
          <a:spcPct val="90000"/>
        </a:lnSpc>
        <a:spcBef>
          <a:spcPts val="443"/>
        </a:spcBef>
        <a:buFont typeface="Arial" panose="020B0604020202020204" pitchFamily="34" charset="0"/>
        <a:buChar char="•"/>
        <a:defRPr sz="1772" kern="1200">
          <a:solidFill>
            <a:schemeClr val="tx1"/>
          </a:solidFill>
          <a:latin typeface="+mn-lt"/>
          <a:ea typeface="+mn-ea"/>
          <a:cs typeface="+mn-cs"/>
        </a:defRPr>
      </a:lvl3pPr>
      <a:lvl4pPr marL="1417457" indent="-202494" algn="l" defTabSz="809976"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4pPr>
      <a:lvl5pPr marL="1822445" indent="-202494" algn="l" defTabSz="809976"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5pPr>
      <a:lvl6pPr marL="2227433" indent="-202494" algn="l" defTabSz="809976"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6pPr>
      <a:lvl7pPr marL="2632420" indent="-202494" algn="l" defTabSz="809976"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7pPr>
      <a:lvl8pPr marL="3037408" indent="-202494" algn="l" defTabSz="809976"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8pPr>
      <a:lvl9pPr marL="3442396" indent="-202494" algn="l" defTabSz="809976"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9pPr>
    </p:bodyStyle>
    <p:otherStyle>
      <a:defPPr>
        <a:defRPr lang="en-US"/>
      </a:defPPr>
      <a:lvl1pPr marL="0" algn="l" defTabSz="809976" rtl="0" eaLnBrk="1" latinLnBrk="0" hangingPunct="1">
        <a:defRPr sz="1594" kern="1200">
          <a:solidFill>
            <a:schemeClr val="tx1"/>
          </a:solidFill>
          <a:latin typeface="+mn-lt"/>
          <a:ea typeface="+mn-ea"/>
          <a:cs typeface="+mn-cs"/>
        </a:defRPr>
      </a:lvl1pPr>
      <a:lvl2pPr marL="404988" algn="l" defTabSz="809976" rtl="0" eaLnBrk="1" latinLnBrk="0" hangingPunct="1">
        <a:defRPr sz="1594" kern="1200">
          <a:solidFill>
            <a:schemeClr val="tx1"/>
          </a:solidFill>
          <a:latin typeface="+mn-lt"/>
          <a:ea typeface="+mn-ea"/>
          <a:cs typeface="+mn-cs"/>
        </a:defRPr>
      </a:lvl2pPr>
      <a:lvl3pPr marL="809976" algn="l" defTabSz="809976" rtl="0" eaLnBrk="1" latinLnBrk="0" hangingPunct="1">
        <a:defRPr sz="1594" kern="1200">
          <a:solidFill>
            <a:schemeClr val="tx1"/>
          </a:solidFill>
          <a:latin typeface="+mn-lt"/>
          <a:ea typeface="+mn-ea"/>
          <a:cs typeface="+mn-cs"/>
        </a:defRPr>
      </a:lvl3pPr>
      <a:lvl4pPr marL="1214963" algn="l" defTabSz="809976" rtl="0" eaLnBrk="1" latinLnBrk="0" hangingPunct="1">
        <a:defRPr sz="1594" kern="1200">
          <a:solidFill>
            <a:schemeClr val="tx1"/>
          </a:solidFill>
          <a:latin typeface="+mn-lt"/>
          <a:ea typeface="+mn-ea"/>
          <a:cs typeface="+mn-cs"/>
        </a:defRPr>
      </a:lvl4pPr>
      <a:lvl5pPr marL="1619951" algn="l" defTabSz="809976" rtl="0" eaLnBrk="1" latinLnBrk="0" hangingPunct="1">
        <a:defRPr sz="1594" kern="1200">
          <a:solidFill>
            <a:schemeClr val="tx1"/>
          </a:solidFill>
          <a:latin typeface="+mn-lt"/>
          <a:ea typeface="+mn-ea"/>
          <a:cs typeface="+mn-cs"/>
        </a:defRPr>
      </a:lvl5pPr>
      <a:lvl6pPr marL="2024939" algn="l" defTabSz="809976" rtl="0" eaLnBrk="1" latinLnBrk="0" hangingPunct="1">
        <a:defRPr sz="1594" kern="1200">
          <a:solidFill>
            <a:schemeClr val="tx1"/>
          </a:solidFill>
          <a:latin typeface="+mn-lt"/>
          <a:ea typeface="+mn-ea"/>
          <a:cs typeface="+mn-cs"/>
        </a:defRPr>
      </a:lvl6pPr>
      <a:lvl7pPr marL="2429927" algn="l" defTabSz="809976" rtl="0" eaLnBrk="1" latinLnBrk="0" hangingPunct="1">
        <a:defRPr sz="1594" kern="1200">
          <a:solidFill>
            <a:schemeClr val="tx1"/>
          </a:solidFill>
          <a:latin typeface="+mn-lt"/>
          <a:ea typeface="+mn-ea"/>
          <a:cs typeface="+mn-cs"/>
        </a:defRPr>
      </a:lvl7pPr>
      <a:lvl8pPr marL="2834914" algn="l" defTabSz="809976" rtl="0" eaLnBrk="1" latinLnBrk="0" hangingPunct="1">
        <a:defRPr sz="1594" kern="1200">
          <a:solidFill>
            <a:schemeClr val="tx1"/>
          </a:solidFill>
          <a:latin typeface="+mn-lt"/>
          <a:ea typeface="+mn-ea"/>
          <a:cs typeface="+mn-cs"/>
        </a:defRPr>
      </a:lvl8pPr>
      <a:lvl9pPr marL="3239902" algn="l" defTabSz="809976" rtl="0" eaLnBrk="1" latinLnBrk="0" hangingPunct="1">
        <a:defRPr sz="159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image" Target="../media/image2.png"/><Relationship Id="rId7" Type="http://schemas.openxmlformats.org/officeDocument/2006/relationships/chart" Target="../charts/chart4.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La construction urbaine, la construction d'esquisse. Ville, Maison, ville  vector illustration Image Vectorielle Stock - Alamy">
            <a:extLst>
              <a:ext uri="{FF2B5EF4-FFF2-40B4-BE49-F238E27FC236}">
                <a16:creationId xmlns:a16="http://schemas.microsoft.com/office/drawing/2014/main" id="{AF4AD13A-33D0-02A8-E97D-D9174FCD0900}"/>
              </a:ext>
            </a:extLst>
          </p:cNvPr>
          <p:cNvPicPr>
            <a:picLocks noChangeAspect="1" noChangeArrowheads="1"/>
          </p:cNvPicPr>
          <p:nvPr/>
        </p:nvPicPr>
        <p:blipFill rotWithShape="1">
          <a:blip r:embed="rId2">
            <a:alphaModFix amt="8000"/>
            <a:extLst>
              <a:ext uri="{28A0092B-C50C-407E-A947-70E740481C1C}">
                <a14:useLocalDpi xmlns:a14="http://schemas.microsoft.com/office/drawing/2010/main" val="0"/>
              </a:ext>
            </a:extLst>
          </a:blip>
          <a:srcRect l="6140" r="6826" b="12965"/>
          <a:stretch/>
        </p:blipFill>
        <p:spPr bwMode="auto">
          <a:xfrm>
            <a:off x="952" y="6595"/>
            <a:ext cx="10801414" cy="6856718"/>
          </a:xfrm>
          <a:prstGeom prst="rect">
            <a:avLst/>
          </a:prstGeom>
          <a:noFill/>
          <a:extLst>
            <a:ext uri="{909E8E84-426E-40DD-AFC4-6F175D3DCCD1}">
              <a14:hiddenFill xmlns:a14="http://schemas.microsoft.com/office/drawing/2010/main">
                <a:solidFill>
                  <a:srgbClr val="FFFFFF"/>
                </a:solidFill>
              </a14:hiddenFill>
            </a:ext>
          </a:extLst>
        </p:spPr>
      </p:pic>
      <p:sp>
        <p:nvSpPr>
          <p:cNvPr id="71" name="ZoneTexte 70">
            <a:extLst>
              <a:ext uri="{FF2B5EF4-FFF2-40B4-BE49-F238E27FC236}">
                <a16:creationId xmlns:a16="http://schemas.microsoft.com/office/drawing/2014/main" id="{D9C8EA32-0992-3DA4-626A-C05A9FA88A0B}"/>
              </a:ext>
            </a:extLst>
          </p:cNvPr>
          <p:cNvSpPr txBox="1"/>
          <p:nvPr/>
        </p:nvSpPr>
        <p:spPr>
          <a:xfrm>
            <a:off x="633441" y="2082156"/>
            <a:ext cx="2004240" cy="423193"/>
          </a:xfrm>
          <a:prstGeom prst="rect">
            <a:avLst/>
          </a:prstGeom>
          <a:noFill/>
        </p:spPr>
        <p:txBody>
          <a:bodyPr wrap="square">
            <a:spAutoFit/>
          </a:bodyPr>
          <a:lstStyle/>
          <a:p>
            <a:pPr algn="ctr"/>
            <a:r>
              <a:rPr lang="fr-FR" sz="1100" b="1" dirty="0">
                <a:latin typeface="Century Gothic" panose="020B0502020202020204" pitchFamily="34" charset="0"/>
                <a:cs typeface="Times New Roman" panose="02020603050405020304" pitchFamily="18" charset="0"/>
              </a:rPr>
              <a:t>Chiffre d’Affaires</a:t>
            </a:r>
          </a:p>
          <a:p>
            <a:pPr algn="ctr"/>
            <a:r>
              <a:rPr lang="fr-FR" sz="1050" dirty="0">
                <a:latin typeface="Century Gothic" panose="020B0502020202020204" pitchFamily="34" charset="0"/>
                <a:cs typeface="Times New Roman" panose="02020603050405020304" pitchFamily="18" charset="0"/>
              </a:rPr>
              <a:t>(en </a:t>
            </a:r>
            <a:r>
              <a:rPr lang="fr-FR" sz="1050" dirty="0" err="1">
                <a:latin typeface="Century Gothic" panose="020B0502020202020204" pitchFamily="34" charset="0"/>
                <a:cs typeface="Times New Roman" panose="02020603050405020304" pitchFamily="18" charset="0"/>
              </a:rPr>
              <a:t>Mdh</a:t>
            </a:r>
            <a:r>
              <a:rPr lang="fr-FR" sz="1050" dirty="0">
                <a:latin typeface="Century Gothic" panose="020B0502020202020204" pitchFamily="34" charset="0"/>
                <a:cs typeface="Times New Roman" panose="02020603050405020304" pitchFamily="18" charset="0"/>
              </a:rPr>
              <a:t>)</a:t>
            </a:r>
          </a:p>
        </p:txBody>
      </p:sp>
      <p:sp>
        <p:nvSpPr>
          <p:cNvPr id="72" name="ZoneTexte 71">
            <a:extLst>
              <a:ext uri="{FF2B5EF4-FFF2-40B4-BE49-F238E27FC236}">
                <a16:creationId xmlns:a16="http://schemas.microsoft.com/office/drawing/2014/main" id="{49611B25-4EC4-0E48-E6C5-48676DE33727}"/>
              </a:ext>
            </a:extLst>
          </p:cNvPr>
          <p:cNvSpPr txBox="1"/>
          <p:nvPr/>
        </p:nvSpPr>
        <p:spPr>
          <a:xfrm>
            <a:off x="7622222" y="2082156"/>
            <a:ext cx="2004240" cy="430887"/>
          </a:xfrm>
          <a:prstGeom prst="rect">
            <a:avLst/>
          </a:prstGeom>
          <a:noFill/>
        </p:spPr>
        <p:txBody>
          <a:bodyPr wrap="square">
            <a:spAutoFit/>
          </a:bodyPr>
          <a:lstStyle/>
          <a:p>
            <a:pPr algn="ctr"/>
            <a:r>
              <a:rPr lang="fr-FR" sz="1100" b="1" dirty="0">
                <a:latin typeface="Century Gothic" panose="020B0502020202020204" pitchFamily="34" charset="0"/>
                <a:cs typeface="Times New Roman" panose="02020603050405020304" pitchFamily="18" charset="0"/>
              </a:rPr>
              <a:t>Endettement</a:t>
            </a:r>
          </a:p>
          <a:p>
            <a:pPr algn="ctr"/>
            <a:r>
              <a:rPr lang="fr-FR" sz="1100" dirty="0">
                <a:latin typeface="Century Gothic" panose="020B0502020202020204" pitchFamily="34" charset="0"/>
                <a:cs typeface="Times New Roman" panose="02020603050405020304" pitchFamily="18" charset="0"/>
              </a:rPr>
              <a:t>(En </a:t>
            </a:r>
            <a:r>
              <a:rPr lang="fr-FR" sz="1100" dirty="0" err="1">
                <a:latin typeface="Century Gothic" panose="020B0502020202020204" pitchFamily="34" charset="0"/>
                <a:cs typeface="Times New Roman" panose="02020603050405020304" pitchFamily="18" charset="0"/>
              </a:rPr>
              <a:t>Mdh</a:t>
            </a:r>
            <a:r>
              <a:rPr lang="fr-FR" sz="1100" dirty="0">
                <a:latin typeface="Century Gothic" panose="020B0502020202020204" pitchFamily="34" charset="0"/>
                <a:cs typeface="Times New Roman" panose="02020603050405020304" pitchFamily="18" charset="0"/>
              </a:rPr>
              <a:t>)</a:t>
            </a:r>
          </a:p>
        </p:txBody>
      </p:sp>
      <p:sp>
        <p:nvSpPr>
          <p:cNvPr id="77" name="ZoneTexte 76">
            <a:extLst>
              <a:ext uri="{FF2B5EF4-FFF2-40B4-BE49-F238E27FC236}">
                <a16:creationId xmlns:a16="http://schemas.microsoft.com/office/drawing/2014/main" id="{40D89540-CD50-4FFB-2E02-C02771FED0EF}"/>
              </a:ext>
            </a:extLst>
          </p:cNvPr>
          <p:cNvSpPr txBox="1"/>
          <p:nvPr/>
        </p:nvSpPr>
        <p:spPr>
          <a:xfrm>
            <a:off x="314179" y="3895696"/>
            <a:ext cx="3398204" cy="738664"/>
          </a:xfrm>
          <a:prstGeom prst="rect">
            <a:avLst/>
          </a:prstGeom>
          <a:noFill/>
        </p:spPr>
        <p:txBody>
          <a:bodyPr wrap="square">
            <a:spAutoFit/>
          </a:bodyPr>
          <a:lstStyle/>
          <a:p>
            <a:pPr algn="just"/>
            <a:r>
              <a:rPr lang="fr-FR" sz="1050" dirty="0">
                <a:latin typeface="Century Gothic" panose="020B0502020202020204" pitchFamily="34" charset="0"/>
                <a:cs typeface="Times New Roman" panose="02020603050405020304" pitchFamily="18" charset="0"/>
              </a:rPr>
              <a:t>Le chiffre d’affaires s’est établi à 2.417 M MAD au titre des neuf premiers mois de l’année. Courant troisième trimestre de 2023, le Groupe Al Omrane a enregistré un chiffre d’affaires de 882 M MAD.</a:t>
            </a:r>
          </a:p>
        </p:txBody>
      </p:sp>
      <p:sp>
        <p:nvSpPr>
          <p:cNvPr id="86" name="ZoneTexte 85">
            <a:extLst>
              <a:ext uri="{FF2B5EF4-FFF2-40B4-BE49-F238E27FC236}">
                <a16:creationId xmlns:a16="http://schemas.microsoft.com/office/drawing/2014/main" id="{F5269C68-9925-5706-CE17-64CF15726994}"/>
              </a:ext>
            </a:extLst>
          </p:cNvPr>
          <p:cNvSpPr txBox="1"/>
          <p:nvPr/>
        </p:nvSpPr>
        <p:spPr>
          <a:xfrm>
            <a:off x="6968859" y="3883187"/>
            <a:ext cx="3440697" cy="1438855"/>
          </a:xfrm>
          <a:prstGeom prst="rect">
            <a:avLst/>
          </a:prstGeom>
          <a:noFill/>
        </p:spPr>
        <p:txBody>
          <a:bodyPr wrap="square">
            <a:spAutoFit/>
          </a:bodyPr>
          <a:lstStyle/>
          <a:p>
            <a:pPr algn="just"/>
            <a:r>
              <a:rPr lang="fr-MA" sz="1050" dirty="0">
                <a:latin typeface="Century Gothic" panose="020B0502020202020204" pitchFamily="34" charset="0"/>
                <a:cs typeface="Times New Roman" panose="02020603050405020304" pitchFamily="18" charset="0"/>
              </a:rPr>
              <a:t>Pour accompagner la réalisation de ses projets d’habitat et de développement urbain, le Groupe Al Omrane a réalisé avec succès une levée obligataire en placement privé d’un montant global de 1,2 milliards de dirhams. </a:t>
            </a:r>
          </a:p>
          <a:p>
            <a:pPr algn="just"/>
            <a:r>
              <a:rPr lang="fr-MA" sz="1050" dirty="0">
                <a:latin typeface="Century Gothic" panose="020B0502020202020204" pitchFamily="34" charset="0"/>
                <a:cs typeface="Times New Roman" panose="02020603050405020304" pitchFamily="18" charset="0"/>
              </a:rPr>
              <a:t>L’endettement s’établit ainsi à 5,529 M MAD à fin septembre 2023.</a:t>
            </a:r>
          </a:p>
          <a:p>
            <a:endParaRPr lang="fr-FR" sz="1400" dirty="0">
              <a:latin typeface="Arial" panose="020B0604020202020204" pitchFamily="34" charset="0"/>
              <a:cs typeface="Arial" panose="020B0604020202020204" pitchFamily="34" charset="0"/>
            </a:endParaRPr>
          </a:p>
        </p:txBody>
      </p:sp>
      <p:sp>
        <p:nvSpPr>
          <p:cNvPr id="102" name="ZoneTexte 101">
            <a:extLst>
              <a:ext uri="{FF2B5EF4-FFF2-40B4-BE49-F238E27FC236}">
                <a16:creationId xmlns:a16="http://schemas.microsoft.com/office/drawing/2014/main" id="{D27FEA04-1FB7-C8E8-76DD-3534FEC973AA}"/>
              </a:ext>
            </a:extLst>
          </p:cNvPr>
          <p:cNvSpPr txBox="1"/>
          <p:nvPr/>
        </p:nvSpPr>
        <p:spPr>
          <a:xfrm>
            <a:off x="1270532" y="5717467"/>
            <a:ext cx="8100616" cy="507831"/>
          </a:xfrm>
          <a:prstGeom prst="rect">
            <a:avLst/>
          </a:prstGeom>
          <a:noFill/>
        </p:spPr>
        <p:txBody>
          <a:bodyPr wrap="square">
            <a:spAutoFit/>
          </a:bodyPr>
          <a:lstStyle/>
          <a:p>
            <a:pPr algn="ctr"/>
            <a:r>
              <a:rPr lang="fr-FR" sz="900" dirty="0">
                <a:solidFill>
                  <a:schemeClr val="tx2">
                    <a:lumMod val="50000"/>
                  </a:schemeClr>
                </a:solidFill>
                <a:latin typeface="Century Gothic" panose="020B0502020202020204" pitchFamily="34" charset="0"/>
              </a:rPr>
              <a:t>Le Holding Al Omrane (HAO) est une entreprise publique stratégique née de la volonté de l’Etat de créer un opérateur aménageur national et territorial pour la mise en œuvre de ses politiques en matière d’habitat et d’aménagement urbain. Fort de ses 953 collaborateurs, le Groupe couvre l’ensemble du territoire national à travers 10 filiales régionales et leurs 60 agences.</a:t>
            </a:r>
          </a:p>
        </p:txBody>
      </p:sp>
      <p:sp>
        <p:nvSpPr>
          <p:cNvPr id="103" name="ZoneTexte 102">
            <a:extLst>
              <a:ext uri="{FF2B5EF4-FFF2-40B4-BE49-F238E27FC236}">
                <a16:creationId xmlns:a16="http://schemas.microsoft.com/office/drawing/2014/main" id="{39B9AAA6-9B8C-014C-AB0E-F326B01F6B79}"/>
              </a:ext>
            </a:extLst>
          </p:cNvPr>
          <p:cNvSpPr txBox="1"/>
          <p:nvPr/>
        </p:nvSpPr>
        <p:spPr>
          <a:xfrm>
            <a:off x="3735281" y="6291359"/>
            <a:ext cx="3268436" cy="461665"/>
          </a:xfrm>
          <a:prstGeom prst="rect">
            <a:avLst/>
          </a:prstGeom>
          <a:noFill/>
        </p:spPr>
        <p:txBody>
          <a:bodyPr wrap="square">
            <a:spAutoFit/>
          </a:bodyPr>
          <a:lstStyle/>
          <a:p>
            <a:pPr algn="ctr"/>
            <a:r>
              <a:rPr lang="fr-FR" sz="800" dirty="0">
                <a:solidFill>
                  <a:schemeClr val="tx2">
                    <a:lumMod val="50000"/>
                  </a:schemeClr>
                </a:solidFill>
                <a:latin typeface="Century Gothic" panose="020B0502020202020204" pitchFamily="34" charset="0"/>
              </a:rPr>
              <a:t>Siège Social : Rue Bondoq, Mail Central, Hay Riad - Rabat Tél.: +212 (0) 5 37 56 91 91 - Fax : +212 (0) 5 37 56 63 92 - www.alomrane.gov.ma</a:t>
            </a:r>
          </a:p>
        </p:txBody>
      </p:sp>
      <p:cxnSp>
        <p:nvCxnSpPr>
          <p:cNvPr id="104" name="Connecteur droit 103">
            <a:extLst>
              <a:ext uri="{FF2B5EF4-FFF2-40B4-BE49-F238E27FC236}">
                <a16:creationId xmlns:a16="http://schemas.microsoft.com/office/drawing/2014/main" id="{B5E9F407-FCE4-CFDE-DDE6-45083F3F82A1}"/>
              </a:ext>
            </a:extLst>
          </p:cNvPr>
          <p:cNvCxnSpPr>
            <a:cxnSpLocks/>
          </p:cNvCxnSpPr>
          <p:nvPr/>
        </p:nvCxnSpPr>
        <p:spPr>
          <a:xfrm>
            <a:off x="-1651" y="5592726"/>
            <a:ext cx="10800000" cy="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05" name="Connecteur droit 104">
            <a:extLst>
              <a:ext uri="{FF2B5EF4-FFF2-40B4-BE49-F238E27FC236}">
                <a16:creationId xmlns:a16="http://schemas.microsoft.com/office/drawing/2014/main" id="{DB0BEC0D-013E-B9BE-799F-7992D105B163}"/>
              </a:ext>
            </a:extLst>
          </p:cNvPr>
          <p:cNvCxnSpPr>
            <a:cxnSpLocks/>
          </p:cNvCxnSpPr>
          <p:nvPr/>
        </p:nvCxnSpPr>
        <p:spPr>
          <a:xfrm>
            <a:off x="-1651" y="6257141"/>
            <a:ext cx="10800000" cy="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
        <p:nvSpPr>
          <p:cNvPr id="108" name="ZoneTexte 107">
            <a:extLst>
              <a:ext uri="{FF2B5EF4-FFF2-40B4-BE49-F238E27FC236}">
                <a16:creationId xmlns:a16="http://schemas.microsoft.com/office/drawing/2014/main" id="{735E04E1-CA97-6472-9A83-032047FAC8BF}"/>
              </a:ext>
            </a:extLst>
          </p:cNvPr>
          <p:cNvSpPr txBox="1"/>
          <p:nvPr/>
        </p:nvSpPr>
        <p:spPr>
          <a:xfrm>
            <a:off x="1905266" y="297326"/>
            <a:ext cx="7535012" cy="800219"/>
          </a:xfrm>
          <a:prstGeom prst="rect">
            <a:avLst/>
          </a:prstGeom>
          <a:noFill/>
        </p:spPr>
        <p:txBody>
          <a:bodyPr wrap="square">
            <a:spAutoFit/>
          </a:bodyPr>
          <a:lstStyle/>
          <a:p>
            <a:r>
              <a:rPr lang="fr-FR" sz="2000" b="1" dirty="0">
                <a:solidFill>
                  <a:schemeClr val="accent1">
                    <a:lumMod val="75000"/>
                  </a:schemeClr>
                </a:solidFill>
                <a:latin typeface="Arial" panose="020B0604020202020204" pitchFamily="34" charset="0"/>
                <a:cs typeface="Arial" panose="020B0604020202020204" pitchFamily="34" charset="0"/>
              </a:rPr>
              <a:t>COMMUNIQUÉ DE PRESSE </a:t>
            </a:r>
          </a:p>
          <a:p>
            <a:r>
              <a:rPr lang="fr-FR" sz="1400" b="1" dirty="0">
                <a:solidFill>
                  <a:schemeClr val="tx2">
                    <a:lumMod val="50000"/>
                  </a:schemeClr>
                </a:solidFill>
                <a:latin typeface="Century Gothic" panose="020B0502020202020204" pitchFamily="34" charset="0"/>
              </a:rPr>
              <a:t>INDICATEURS TRIMESTRIELS AU 30 SEPTEMBRE 2023 </a:t>
            </a:r>
          </a:p>
          <a:p>
            <a:r>
              <a:rPr lang="fr-FR" sz="1200" dirty="0">
                <a:solidFill>
                  <a:schemeClr val="tx2">
                    <a:lumMod val="50000"/>
                  </a:schemeClr>
                </a:solidFill>
                <a:latin typeface="Century Gothic" panose="020B0502020202020204" pitchFamily="34" charset="0"/>
              </a:rPr>
              <a:t>Rabat, le 30 novembre 2023</a:t>
            </a:r>
          </a:p>
        </p:txBody>
      </p:sp>
      <p:pic>
        <p:nvPicPr>
          <p:cNvPr id="109" name="Image 108">
            <a:extLst>
              <a:ext uri="{FF2B5EF4-FFF2-40B4-BE49-F238E27FC236}">
                <a16:creationId xmlns:a16="http://schemas.microsoft.com/office/drawing/2014/main" id="{4B642F7F-EC7C-C122-2ACE-2AD8CBB68E2A}"/>
              </a:ext>
            </a:extLst>
          </p:cNvPr>
          <p:cNvPicPr>
            <a:picLocks noChangeAspect="1"/>
          </p:cNvPicPr>
          <p:nvPr/>
        </p:nvPicPr>
        <p:blipFill rotWithShape="1">
          <a:blip r:embed="rId3">
            <a:extLst>
              <a:ext uri="{28A0092B-C50C-407E-A947-70E740481C1C}">
                <a14:useLocalDpi xmlns:a14="http://schemas.microsoft.com/office/drawing/2010/main" val="0"/>
              </a:ext>
            </a:extLst>
          </a:blip>
          <a:srcRect l="32073" r="27480"/>
          <a:stretch/>
        </p:blipFill>
        <p:spPr>
          <a:xfrm>
            <a:off x="581557" y="319295"/>
            <a:ext cx="1049076" cy="866263"/>
          </a:xfrm>
          <a:prstGeom prst="rect">
            <a:avLst/>
          </a:prstGeom>
        </p:spPr>
      </p:pic>
      <p:graphicFrame>
        <p:nvGraphicFramePr>
          <p:cNvPr id="110" name="차트 964">
            <a:extLst>
              <a:ext uri="{FF2B5EF4-FFF2-40B4-BE49-F238E27FC236}">
                <a16:creationId xmlns:a16="http://schemas.microsoft.com/office/drawing/2014/main" id="{AADBBF2E-932E-5BBF-8842-0BEE1686A0B0}"/>
              </a:ext>
            </a:extLst>
          </p:cNvPr>
          <p:cNvGraphicFramePr/>
          <p:nvPr>
            <p:extLst>
              <p:ext uri="{D42A27DB-BD31-4B8C-83A1-F6EECF244321}">
                <p14:modId xmlns:p14="http://schemas.microsoft.com/office/powerpoint/2010/main" val="3890245421"/>
              </p:ext>
            </p:extLst>
          </p:nvPr>
        </p:nvGraphicFramePr>
        <p:xfrm>
          <a:off x="529662" y="2232393"/>
          <a:ext cx="1514764" cy="1301142"/>
        </p:xfrm>
        <a:graphic>
          <a:graphicData uri="http://schemas.openxmlformats.org/drawingml/2006/chart">
            <c:chart xmlns:c="http://schemas.openxmlformats.org/drawingml/2006/chart" xmlns:r="http://schemas.openxmlformats.org/officeDocument/2006/relationships" r:id="rId4"/>
          </a:graphicData>
        </a:graphic>
      </p:graphicFrame>
      <p:sp>
        <p:nvSpPr>
          <p:cNvPr id="111" name="ZoneTexte 110">
            <a:extLst>
              <a:ext uri="{FF2B5EF4-FFF2-40B4-BE49-F238E27FC236}">
                <a16:creationId xmlns:a16="http://schemas.microsoft.com/office/drawing/2014/main" id="{0491B05C-EDB2-9E01-8301-03B6C623CC5D}"/>
              </a:ext>
            </a:extLst>
          </p:cNvPr>
          <p:cNvSpPr txBox="1"/>
          <p:nvPr/>
        </p:nvSpPr>
        <p:spPr>
          <a:xfrm>
            <a:off x="1174312" y="3052180"/>
            <a:ext cx="671633" cy="246221"/>
          </a:xfrm>
          <a:prstGeom prst="rect">
            <a:avLst/>
          </a:prstGeom>
          <a:noFill/>
        </p:spPr>
        <p:txBody>
          <a:bodyPr wrap="square">
            <a:spAutoFit/>
          </a:bodyPr>
          <a:lstStyle/>
          <a:p>
            <a:pPr algn="ctr"/>
            <a:r>
              <a:rPr lang="fr-FR" sz="1000" b="1" dirty="0">
                <a:solidFill>
                  <a:schemeClr val="bg1"/>
                </a:solidFill>
                <a:latin typeface="Arial" panose="020B0604020202020204" pitchFamily="34" charset="0"/>
                <a:cs typeface="Arial" panose="020B0604020202020204" pitchFamily="34" charset="0"/>
              </a:rPr>
              <a:t>882</a:t>
            </a:r>
          </a:p>
        </p:txBody>
      </p:sp>
      <p:sp>
        <p:nvSpPr>
          <p:cNvPr id="112" name="ZoneTexte 111">
            <a:extLst>
              <a:ext uri="{FF2B5EF4-FFF2-40B4-BE49-F238E27FC236}">
                <a16:creationId xmlns:a16="http://schemas.microsoft.com/office/drawing/2014/main" id="{7C53796B-08F4-E1E0-447F-8C985D90EAC0}"/>
              </a:ext>
            </a:extLst>
          </p:cNvPr>
          <p:cNvSpPr txBox="1"/>
          <p:nvPr/>
        </p:nvSpPr>
        <p:spPr>
          <a:xfrm>
            <a:off x="578216" y="3051949"/>
            <a:ext cx="671633" cy="246221"/>
          </a:xfrm>
          <a:prstGeom prst="rect">
            <a:avLst/>
          </a:prstGeom>
          <a:noFill/>
        </p:spPr>
        <p:txBody>
          <a:bodyPr wrap="square">
            <a:spAutoFit/>
          </a:bodyPr>
          <a:lstStyle/>
          <a:p>
            <a:pPr algn="ctr"/>
            <a:r>
              <a:rPr lang="fr-FR" sz="1000" b="1" dirty="0">
                <a:solidFill>
                  <a:schemeClr val="bg1"/>
                </a:solidFill>
                <a:latin typeface="Arial" panose="020B0604020202020204" pitchFamily="34" charset="0"/>
                <a:cs typeface="Arial" panose="020B0604020202020204" pitchFamily="34" charset="0"/>
              </a:rPr>
              <a:t>925</a:t>
            </a:r>
            <a:endParaRPr lang="fr-FR" sz="1000" dirty="0">
              <a:solidFill>
                <a:schemeClr val="bg1"/>
              </a:solidFill>
              <a:latin typeface="Arial" panose="020B0604020202020204" pitchFamily="34" charset="0"/>
              <a:cs typeface="Arial" panose="020B0604020202020204" pitchFamily="34" charset="0"/>
            </a:endParaRPr>
          </a:p>
        </p:txBody>
      </p:sp>
      <p:graphicFrame>
        <p:nvGraphicFramePr>
          <p:cNvPr id="113" name="차트 964">
            <a:extLst>
              <a:ext uri="{FF2B5EF4-FFF2-40B4-BE49-F238E27FC236}">
                <a16:creationId xmlns:a16="http://schemas.microsoft.com/office/drawing/2014/main" id="{FBFE7C59-B7E3-C0AF-52BB-229FD584A0F5}"/>
              </a:ext>
            </a:extLst>
          </p:cNvPr>
          <p:cNvGraphicFramePr/>
          <p:nvPr>
            <p:extLst>
              <p:ext uri="{D42A27DB-BD31-4B8C-83A1-F6EECF244321}">
                <p14:modId xmlns:p14="http://schemas.microsoft.com/office/powerpoint/2010/main" val="3761041822"/>
              </p:ext>
            </p:extLst>
          </p:nvPr>
        </p:nvGraphicFramePr>
        <p:xfrm>
          <a:off x="1673344" y="2414796"/>
          <a:ext cx="1514764" cy="1130274"/>
        </p:xfrm>
        <a:graphic>
          <a:graphicData uri="http://schemas.openxmlformats.org/drawingml/2006/chart">
            <c:chart xmlns:c="http://schemas.openxmlformats.org/drawingml/2006/chart" xmlns:r="http://schemas.openxmlformats.org/officeDocument/2006/relationships" r:id="rId5"/>
          </a:graphicData>
        </a:graphic>
      </p:graphicFrame>
      <p:sp>
        <p:nvSpPr>
          <p:cNvPr id="114" name="ZoneTexte 113">
            <a:extLst>
              <a:ext uri="{FF2B5EF4-FFF2-40B4-BE49-F238E27FC236}">
                <a16:creationId xmlns:a16="http://schemas.microsoft.com/office/drawing/2014/main" id="{03D704B5-F706-93F5-00DA-F24A7D415AC6}"/>
              </a:ext>
            </a:extLst>
          </p:cNvPr>
          <p:cNvSpPr txBox="1"/>
          <p:nvPr/>
        </p:nvSpPr>
        <p:spPr>
          <a:xfrm>
            <a:off x="2442035" y="2863406"/>
            <a:ext cx="671633" cy="246221"/>
          </a:xfrm>
          <a:prstGeom prst="rect">
            <a:avLst/>
          </a:prstGeom>
          <a:noFill/>
        </p:spPr>
        <p:txBody>
          <a:bodyPr wrap="square">
            <a:spAutoFit/>
          </a:bodyPr>
          <a:lstStyle/>
          <a:p>
            <a:pPr algn="ctr"/>
            <a:r>
              <a:rPr lang="fr-FR" sz="1000" b="1" dirty="0">
                <a:solidFill>
                  <a:schemeClr val="bg1"/>
                </a:solidFill>
                <a:latin typeface="Arial" panose="020B0604020202020204" pitchFamily="34" charset="0"/>
                <a:cs typeface="Arial" panose="020B0604020202020204" pitchFamily="34" charset="0"/>
              </a:rPr>
              <a:t>2 417</a:t>
            </a:r>
            <a:endParaRPr lang="fr-FR" sz="1000" dirty="0">
              <a:solidFill>
                <a:schemeClr val="bg1"/>
              </a:solidFill>
              <a:latin typeface="Arial" panose="020B0604020202020204" pitchFamily="34" charset="0"/>
              <a:cs typeface="Arial" panose="020B0604020202020204" pitchFamily="34" charset="0"/>
            </a:endParaRPr>
          </a:p>
        </p:txBody>
      </p:sp>
      <p:sp>
        <p:nvSpPr>
          <p:cNvPr id="115" name="ZoneTexte 114">
            <a:extLst>
              <a:ext uri="{FF2B5EF4-FFF2-40B4-BE49-F238E27FC236}">
                <a16:creationId xmlns:a16="http://schemas.microsoft.com/office/drawing/2014/main" id="{325EEB35-4F06-B708-F1E9-1F09C4C754CC}"/>
              </a:ext>
            </a:extLst>
          </p:cNvPr>
          <p:cNvSpPr txBox="1"/>
          <p:nvPr/>
        </p:nvSpPr>
        <p:spPr>
          <a:xfrm>
            <a:off x="1889187" y="2826548"/>
            <a:ext cx="671633" cy="246221"/>
          </a:xfrm>
          <a:prstGeom prst="rect">
            <a:avLst/>
          </a:prstGeom>
          <a:noFill/>
        </p:spPr>
        <p:txBody>
          <a:bodyPr wrap="square">
            <a:spAutoFit/>
          </a:bodyPr>
          <a:lstStyle/>
          <a:p>
            <a:pPr algn="ctr"/>
            <a:r>
              <a:rPr lang="fr-FR" sz="1000" b="1" dirty="0">
                <a:solidFill>
                  <a:schemeClr val="bg1"/>
                </a:solidFill>
                <a:latin typeface="Arial" panose="020B0604020202020204" pitchFamily="34" charset="0"/>
                <a:cs typeface="Arial" panose="020B0604020202020204" pitchFamily="34" charset="0"/>
              </a:rPr>
              <a:t>2 623</a:t>
            </a:r>
            <a:endParaRPr lang="fr-FR" sz="1000" dirty="0">
              <a:solidFill>
                <a:schemeClr val="bg1"/>
              </a:solidFill>
              <a:latin typeface="Arial" panose="020B0604020202020204" pitchFamily="34" charset="0"/>
              <a:cs typeface="Arial" panose="020B0604020202020204" pitchFamily="34" charset="0"/>
            </a:endParaRPr>
          </a:p>
        </p:txBody>
      </p:sp>
      <p:sp>
        <p:nvSpPr>
          <p:cNvPr id="125" name="ZoneTexte 124">
            <a:extLst>
              <a:ext uri="{FF2B5EF4-FFF2-40B4-BE49-F238E27FC236}">
                <a16:creationId xmlns:a16="http://schemas.microsoft.com/office/drawing/2014/main" id="{D63CBEFA-BE7B-D8CE-55B2-454559D43C2A}"/>
              </a:ext>
            </a:extLst>
          </p:cNvPr>
          <p:cNvSpPr txBox="1"/>
          <p:nvPr/>
        </p:nvSpPr>
        <p:spPr>
          <a:xfrm>
            <a:off x="4452218" y="2082156"/>
            <a:ext cx="1991254" cy="430887"/>
          </a:xfrm>
          <a:prstGeom prst="rect">
            <a:avLst/>
          </a:prstGeom>
          <a:noFill/>
        </p:spPr>
        <p:txBody>
          <a:bodyPr wrap="square">
            <a:spAutoFit/>
          </a:bodyPr>
          <a:lstStyle/>
          <a:p>
            <a:pPr algn="ctr"/>
            <a:r>
              <a:rPr lang="fr-FR" sz="1100" b="1" dirty="0">
                <a:latin typeface="Century Gothic" panose="020B0502020202020204" pitchFamily="34" charset="0"/>
                <a:cs typeface="Times New Roman" panose="02020603050405020304" pitchFamily="18" charset="0"/>
              </a:rPr>
              <a:t>Investissement</a:t>
            </a:r>
          </a:p>
          <a:p>
            <a:pPr algn="ctr"/>
            <a:r>
              <a:rPr lang="fr-FR" sz="1100" dirty="0">
                <a:latin typeface="Century Gothic" panose="020B0502020202020204" pitchFamily="34" charset="0"/>
                <a:cs typeface="Times New Roman" panose="02020603050405020304" pitchFamily="18" charset="0"/>
              </a:rPr>
              <a:t>(En </a:t>
            </a:r>
            <a:r>
              <a:rPr lang="fr-FR" sz="1100" dirty="0" err="1">
                <a:latin typeface="Century Gothic" panose="020B0502020202020204" pitchFamily="34" charset="0"/>
                <a:cs typeface="Times New Roman" panose="02020603050405020304" pitchFamily="18" charset="0"/>
              </a:rPr>
              <a:t>Mdh</a:t>
            </a:r>
            <a:r>
              <a:rPr lang="fr-FR" sz="1100" dirty="0">
                <a:latin typeface="Century Gothic" panose="020B0502020202020204" pitchFamily="34" charset="0"/>
                <a:cs typeface="Times New Roman" panose="02020603050405020304" pitchFamily="18" charset="0"/>
              </a:rPr>
              <a:t>)</a:t>
            </a:r>
          </a:p>
        </p:txBody>
      </p:sp>
      <p:sp>
        <p:nvSpPr>
          <p:cNvPr id="130" name="ZoneTexte 129">
            <a:extLst>
              <a:ext uri="{FF2B5EF4-FFF2-40B4-BE49-F238E27FC236}">
                <a16:creationId xmlns:a16="http://schemas.microsoft.com/office/drawing/2014/main" id="{9F60F659-417E-B0C0-59B2-367F8102E93A}"/>
              </a:ext>
            </a:extLst>
          </p:cNvPr>
          <p:cNvSpPr txBox="1"/>
          <p:nvPr/>
        </p:nvSpPr>
        <p:spPr>
          <a:xfrm>
            <a:off x="3902659" y="3895696"/>
            <a:ext cx="2875924" cy="900246"/>
          </a:xfrm>
          <a:prstGeom prst="rect">
            <a:avLst/>
          </a:prstGeom>
          <a:noFill/>
        </p:spPr>
        <p:txBody>
          <a:bodyPr wrap="square">
            <a:spAutoFit/>
          </a:bodyPr>
          <a:lstStyle/>
          <a:p>
            <a:pPr algn="just"/>
            <a:r>
              <a:rPr lang="fr-FR" sz="1050" dirty="0">
                <a:latin typeface="Century Gothic" panose="020B0502020202020204" pitchFamily="34" charset="0"/>
                <a:cs typeface="Times New Roman" panose="02020603050405020304" pitchFamily="18" charset="0"/>
              </a:rPr>
              <a:t>Durant les trois premiers trimestres de 2023, le Groupe a réalisé des investissements à hauteur de                       3.127 M MAD contre 3.620 M MAD durant la même période de l’année 2022. </a:t>
            </a:r>
          </a:p>
        </p:txBody>
      </p:sp>
      <p:graphicFrame>
        <p:nvGraphicFramePr>
          <p:cNvPr id="131" name="차트 964">
            <a:extLst>
              <a:ext uri="{FF2B5EF4-FFF2-40B4-BE49-F238E27FC236}">
                <a16:creationId xmlns:a16="http://schemas.microsoft.com/office/drawing/2014/main" id="{CC28F037-30D8-AFD5-97B0-46EDA04F1FB5}"/>
              </a:ext>
            </a:extLst>
          </p:cNvPr>
          <p:cNvGraphicFramePr/>
          <p:nvPr>
            <p:extLst>
              <p:ext uri="{D42A27DB-BD31-4B8C-83A1-F6EECF244321}">
                <p14:modId xmlns:p14="http://schemas.microsoft.com/office/powerpoint/2010/main" val="2654139569"/>
              </p:ext>
            </p:extLst>
          </p:nvPr>
        </p:nvGraphicFramePr>
        <p:xfrm>
          <a:off x="4126149" y="2355387"/>
          <a:ext cx="1504950" cy="1337474"/>
        </p:xfrm>
        <a:graphic>
          <a:graphicData uri="http://schemas.openxmlformats.org/drawingml/2006/chart">
            <c:chart xmlns:c="http://schemas.openxmlformats.org/drawingml/2006/chart" xmlns:r="http://schemas.openxmlformats.org/officeDocument/2006/relationships" r:id="rId6"/>
          </a:graphicData>
        </a:graphic>
      </p:graphicFrame>
      <p:sp>
        <p:nvSpPr>
          <p:cNvPr id="132" name="ZoneTexte 131">
            <a:extLst>
              <a:ext uri="{FF2B5EF4-FFF2-40B4-BE49-F238E27FC236}">
                <a16:creationId xmlns:a16="http://schemas.microsoft.com/office/drawing/2014/main" id="{2533DCEB-A46B-C417-328B-B773F9F3CD37}"/>
              </a:ext>
            </a:extLst>
          </p:cNvPr>
          <p:cNvSpPr txBox="1"/>
          <p:nvPr/>
        </p:nvSpPr>
        <p:spPr>
          <a:xfrm>
            <a:off x="4756471" y="3070034"/>
            <a:ext cx="667279" cy="246221"/>
          </a:xfrm>
          <a:prstGeom prst="rect">
            <a:avLst/>
          </a:prstGeom>
          <a:noFill/>
        </p:spPr>
        <p:txBody>
          <a:bodyPr wrap="square">
            <a:spAutoFit/>
          </a:bodyPr>
          <a:lstStyle/>
          <a:p>
            <a:pPr algn="ctr"/>
            <a:r>
              <a:rPr lang="fr-FR" sz="1000" b="1" dirty="0">
                <a:solidFill>
                  <a:schemeClr val="bg1"/>
                </a:solidFill>
                <a:latin typeface="Arial" panose="020B0604020202020204" pitchFamily="34" charset="0"/>
                <a:cs typeface="Arial" panose="020B0604020202020204" pitchFamily="34" charset="0"/>
              </a:rPr>
              <a:t>1 072</a:t>
            </a:r>
            <a:endParaRPr lang="fr-FR" sz="1000" dirty="0">
              <a:solidFill>
                <a:schemeClr val="bg1"/>
              </a:solidFill>
              <a:latin typeface="Arial" panose="020B0604020202020204" pitchFamily="34" charset="0"/>
              <a:cs typeface="Arial" panose="020B0604020202020204" pitchFamily="34" charset="0"/>
            </a:endParaRPr>
          </a:p>
        </p:txBody>
      </p:sp>
      <p:sp>
        <p:nvSpPr>
          <p:cNvPr id="133" name="ZoneTexte 132">
            <a:extLst>
              <a:ext uri="{FF2B5EF4-FFF2-40B4-BE49-F238E27FC236}">
                <a16:creationId xmlns:a16="http://schemas.microsoft.com/office/drawing/2014/main" id="{9A659F82-D6B0-608E-6054-1C832F6DB33D}"/>
              </a:ext>
            </a:extLst>
          </p:cNvPr>
          <p:cNvSpPr txBox="1"/>
          <p:nvPr/>
        </p:nvSpPr>
        <p:spPr>
          <a:xfrm>
            <a:off x="4182140" y="3070034"/>
            <a:ext cx="667279" cy="246221"/>
          </a:xfrm>
          <a:prstGeom prst="rect">
            <a:avLst/>
          </a:prstGeom>
          <a:noFill/>
        </p:spPr>
        <p:txBody>
          <a:bodyPr wrap="square">
            <a:spAutoFit/>
          </a:bodyPr>
          <a:lstStyle/>
          <a:p>
            <a:pPr algn="ctr"/>
            <a:r>
              <a:rPr lang="fr-FR" sz="1000" b="1" dirty="0">
                <a:solidFill>
                  <a:schemeClr val="bg1"/>
                </a:solidFill>
                <a:latin typeface="Arial" panose="020B0604020202020204" pitchFamily="34" charset="0"/>
                <a:cs typeface="Arial" panose="020B0604020202020204" pitchFamily="34" charset="0"/>
              </a:rPr>
              <a:t>1 033</a:t>
            </a:r>
            <a:endParaRPr lang="fr-FR" sz="1000" dirty="0">
              <a:solidFill>
                <a:schemeClr val="bg1"/>
              </a:solidFill>
              <a:latin typeface="Arial" panose="020B0604020202020204" pitchFamily="34" charset="0"/>
              <a:cs typeface="Arial" panose="020B0604020202020204" pitchFamily="34" charset="0"/>
            </a:endParaRPr>
          </a:p>
        </p:txBody>
      </p:sp>
      <p:graphicFrame>
        <p:nvGraphicFramePr>
          <p:cNvPr id="134" name="차트 964">
            <a:extLst>
              <a:ext uri="{FF2B5EF4-FFF2-40B4-BE49-F238E27FC236}">
                <a16:creationId xmlns:a16="http://schemas.microsoft.com/office/drawing/2014/main" id="{E2ECA105-A14C-1C3B-2E42-77CF312D5521}"/>
              </a:ext>
            </a:extLst>
          </p:cNvPr>
          <p:cNvGraphicFramePr/>
          <p:nvPr>
            <p:extLst>
              <p:ext uri="{D42A27DB-BD31-4B8C-83A1-F6EECF244321}">
                <p14:modId xmlns:p14="http://schemas.microsoft.com/office/powerpoint/2010/main" val="917963417"/>
              </p:ext>
            </p:extLst>
          </p:nvPr>
        </p:nvGraphicFramePr>
        <p:xfrm>
          <a:off x="5395809" y="2339689"/>
          <a:ext cx="1504950" cy="1315522"/>
        </p:xfrm>
        <a:graphic>
          <a:graphicData uri="http://schemas.openxmlformats.org/drawingml/2006/chart">
            <c:chart xmlns:c="http://schemas.openxmlformats.org/drawingml/2006/chart" xmlns:r="http://schemas.openxmlformats.org/officeDocument/2006/relationships" r:id="rId7"/>
          </a:graphicData>
        </a:graphic>
      </p:graphicFrame>
      <p:sp>
        <p:nvSpPr>
          <p:cNvPr id="135" name="ZoneTexte 134">
            <a:extLst>
              <a:ext uri="{FF2B5EF4-FFF2-40B4-BE49-F238E27FC236}">
                <a16:creationId xmlns:a16="http://schemas.microsoft.com/office/drawing/2014/main" id="{275AB99D-40F6-BE12-C663-28D2339F94D4}"/>
              </a:ext>
            </a:extLst>
          </p:cNvPr>
          <p:cNvSpPr txBox="1"/>
          <p:nvPr/>
        </p:nvSpPr>
        <p:spPr>
          <a:xfrm>
            <a:off x="6057498" y="2929653"/>
            <a:ext cx="667279" cy="246221"/>
          </a:xfrm>
          <a:prstGeom prst="rect">
            <a:avLst/>
          </a:prstGeom>
          <a:noFill/>
        </p:spPr>
        <p:txBody>
          <a:bodyPr wrap="square">
            <a:spAutoFit/>
          </a:bodyPr>
          <a:lstStyle/>
          <a:p>
            <a:pPr algn="ctr"/>
            <a:r>
              <a:rPr lang="fr-FR" sz="1000" b="1" dirty="0">
                <a:solidFill>
                  <a:schemeClr val="bg1"/>
                </a:solidFill>
                <a:latin typeface="Arial" panose="020B0604020202020204" pitchFamily="34" charset="0"/>
                <a:cs typeface="Arial" panose="020B0604020202020204" pitchFamily="34" charset="0"/>
              </a:rPr>
              <a:t>3 127</a:t>
            </a:r>
            <a:endParaRPr lang="fr-FR" sz="1000" dirty="0">
              <a:solidFill>
                <a:schemeClr val="bg1"/>
              </a:solidFill>
              <a:latin typeface="Arial" panose="020B0604020202020204" pitchFamily="34" charset="0"/>
              <a:cs typeface="Arial" panose="020B0604020202020204" pitchFamily="34" charset="0"/>
            </a:endParaRPr>
          </a:p>
        </p:txBody>
      </p:sp>
      <p:sp>
        <p:nvSpPr>
          <p:cNvPr id="136" name="ZoneTexte 135">
            <a:extLst>
              <a:ext uri="{FF2B5EF4-FFF2-40B4-BE49-F238E27FC236}">
                <a16:creationId xmlns:a16="http://schemas.microsoft.com/office/drawing/2014/main" id="{E1D0049B-973E-C22E-0AE7-FC3C5F8743EC}"/>
              </a:ext>
            </a:extLst>
          </p:cNvPr>
          <p:cNvSpPr txBox="1"/>
          <p:nvPr/>
        </p:nvSpPr>
        <p:spPr>
          <a:xfrm>
            <a:off x="5468820" y="2898847"/>
            <a:ext cx="667279" cy="246221"/>
          </a:xfrm>
          <a:prstGeom prst="rect">
            <a:avLst/>
          </a:prstGeom>
          <a:noFill/>
        </p:spPr>
        <p:txBody>
          <a:bodyPr wrap="square">
            <a:spAutoFit/>
          </a:bodyPr>
          <a:lstStyle/>
          <a:p>
            <a:pPr algn="ctr"/>
            <a:r>
              <a:rPr lang="fr-FR" sz="1000" b="1" dirty="0">
                <a:solidFill>
                  <a:schemeClr val="bg1"/>
                </a:solidFill>
                <a:latin typeface="Arial" panose="020B0604020202020204" pitchFamily="34" charset="0"/>
                <a:cs typeface="Arial" panose="020B0604020202020204" pitchFamily="34" charset="0"/>
              </a:rPr>
              <a:t>3 620</a:t>
            </a:r>
            <a:endParaRPr lang="fr-FR" sz="1000" dirty="0">
              <a:solidFill>
                <a:schemeClr val="bg1"/>
              </a:solidFill>
              <a:latin typeface="Arial" panose="020B0604020202020204" pitchFamily="34" charset="0"/>
              <a:cs typeface="Arial" panose="020B0604020202020204" pitchFamily="34" charset="0"/>
            </a:endParaRPr>
          </a:p>
        </p:txBody>
      </p:sp>
      <p:sp>
        <p:nvSpPr>
          <p:cNvPr id="141" name="Rectangle 140">
            <a:extLst>
              <a:ext uri="{FF2B5EF4-FFF2-40B4-BE49-F238E27FC236}">
                <a16:creationId xmlns:a16="http://schemas.microsoft.com/office/drawing/2014/main" id="{854788A0-9AE2-D47B-88B5-E25640056BD3}"/>
              </a:ext>
            </a:extLst>
          </p:cNvPr>
          <p:cNvSpPr/>
          <p:nvPr/>
        </p:nvSpPr>
        <p:spPr>
          <a:xfrm>
            <a:off x="296602" y="2037435"/>
            <a:ext cx="10204560" cy="3086431"/>
          </a:xfrm>
          <a:prstGeom prst="rect">
            <a:avLst/>
          </a:pr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solidFill>
                <a:schemeClr val="accent6">
                  <a:lumMod val="50000"/>
                </a:schemeClr>
              </a:solidFill>
              <a:latin typeface="Arial" panose="020B0604020202020204" pitchFamily="34" charset="0"/>
              <a:cs typeface="Arial" panose="020B0604020202020204" pitchFamily="34" charset="0"/>
            </a:endParaRPr>
          </a:p>
        </p:txBody>
      </p:sp>
      <p:sp>
        <p:nvSpPr>
          <p:cNvPr id="142" name="ZoneTexte 141">
            <a:extLst>
              <a:ext uri="{FF2B5EF4-FFF2-40B4-BE49-F238E27FC236}">
                <a16:creationId xmlns:a16="http://schemas.microsoft.com/office/drawing/2014/main" id="{1020B315-F9E9-00F1-52FA-C4C4A4102CDE}"/>
              </a:ext>
            </a:extLst>
          </p:cNvPr>
          <p:cNvSpPr txBox="1"/>
          <p:nvPr/>
        </p:nvSpPr>
        <p:spPr>
          <a:xfrm>
            <a:off x="253216" y="1613608"/>
            <a:ext cx="3799373" cy="261610"/>
          </a:xfrm>
          <a:prstGeom prst="rect">
            <a:avLst/>
          </a:prstGeom>
          <a:noFill/>
        </p:spPr>
        <p:txBody>
          <a:bodyPr wrap="square">
            <a:spAutoFit/>
          </a:bodyPr>
          <a:lstStyle/>
          <a:p>
            <a:r>
              <a:rPr lang="fr-FR" sz="1100" b="1" dirty="0">
                <a:latin typeface="Century Gothic" panose="020B0502020202020204" pitchFamily="34" charset="0"/>
                <a:cs typeface="Times New Roman" panose="02020603050405020304" pitchFamily="18" charset="0"/>
              </a:rPr>
              <a:t>INDICATEURS D’ACTIVITÉ ET FINANCIERS</a:t>
            </a:r>
          </a:p>
        </p:txBody>
      </p:sp>
      <p:graphicFrame>
        <p:nvGraphicFramePr>
          <p:cNvPr id="2" name="차트 964">
            <a:extLst>
              <a:ext uri="{FF2B5EF4-FFF2-40B4-BE49-F238E27FC236}">
                <a16:creationId xmlns:a16="http://schemas.microsoft.com/office/drawing/2014/main" id="{387CB6E6-1B87-5BF0-44B4-96B256B4632D}"/>
              </a:ext>
            </a:extLst>
          </p:cNvPr>
          <p:cNvGraphicFramePr/>
          <p:nvPr>
            <p:extLst>
              <p:ext uri="{D42A27DB-BD31-4B8C-83A1-F6EECF244321}">
                <p14:modId xmlns:p14="http://schemas.microsoft.com/office/powerpoint/2010/main" val="3571644473"/>
              </p:ext>
            </p:extLst>
          </p:nvPr>
        </p:nvGraphicFramePr>
        <p:xfrm>
          <a:off x="7575562" y="2339689"/>
          <a:ext cx="2463883" cy="1538645"/>
        </p:xfrm>
        <a:graphic>
          <a:graphicData uri="http://schemas.openxmlformats.org/drawingml/2006/chart">
            <c:chart xmlns:c="http://schemas.openxmlformats.org/drawingml/2006/chart" xmlns:r="http://schemas.openxmlformats.org/officeDocument/2006/relationships" r:id="rId8"/>
          </a:graphicData>
        </a:graphic>
      </p:graphicFrame>
      <p:sp>
        <p:nvSpPr>
          <p:cNvPr id="3" name="ZoneTexte 2">
            <a:extLst>
              <a:ext uri="{FF2B5EF4-FFF2-40B4-BE49-F238E27FC236}">
                <a16:creationId xmlns:a16="http://schemas.microsoft.com/office/drawing/2014/main" id="{2BA07017-11A9-93A6-FAC7-56DB7EC964F2}"/>
              </a:ext>
            </a:extLst>
          </p:cNvPr>
          <p:cNvSpPr txBox="1"/>
          <p:nvPr/>
        </p:nvSpPr>
        <p:spPr>
          <a:xfrm>
            <a:off x="8826067" y="2843455"/>
            <a:ext cx="667279" cy="246221"/>
          </a:xfrm>
          <a:prstGeom prst="rect">
            <a:avLst/>
          </a:prstGeom>
          <a:noFill/>
        </p:spPr>
        <p:txBody>
          <a:bodyPr wrap="square">
            <a:spAutoFit/>
          </a:bodyPr>
          <a:lstStyle/>
          <a:p>
            <a:pPr algn="ctr"/>
            <a:r>
              <a:rPr lang="fr-FR" sz="1000" b="1" dirty="0">
                <a:solidFill>
                  <a:schemeClr val="bg1"/>
                </a:solidFill>
                <a:latin typeface="Arial" panose="020B0604020202020204" pitchFamily="34" charset="0"/>
                <a:cs typeface="Arial" panose="020B0604020202020204" pitchFamily="34" charset="0"/>
              </a:rPr>
              <a:t> 5 529</a:t>
            </a:r>
            <a:endParaRPr lang="fr-FR" sz="1000" dirty="0">
              <a:solidFill>
                <a:schemeClr val="bg1"/>
              </a:solidFill>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D398EFB9-2D18-C21A-1442-90751C089CFA}"/>
              </a:ext>
            </a:extLst>
          </p:cNvPr>
          <p:cNvSpPr txBox="1"/>
          <p:nvPr/>
        </p:nvSpPr>
        <p:spPr>
          <a:xfrm>
            <a:off x="7867175" y="2952007"/>
            <a:ext cx="667279" cy="246221"/>
          </a:xfrm>
          <a:prstGeom prst="rect">
            <a:avLst/>
          </a:prstGeom>
          <a:noFill/>
        </p:spPr>
        <p:txBody>
          <a:bodyPr wrap="square">
            <a:spAutoFit/>
          </a:bodyPr>
          <a:lstStyle/>
          <a:p>
            <a:pPr algn="ctr"/>
            <a:r>
              <a:rPr lang="fr-FR" sz="1000" b="1" dirty="0">
                <a:solidFill>
                  <a:schemeClr val="bg1"/>
                </a:solidFill>
                <a:latin typeface="Arial" panose="020B0604020202020204" pitchFamily="34" charset="0"/>
                <a:cs typeface="Arial" panose="020B0604020202020204" pitchFamily="34" charset="0"/>
              </a:rPr>
              <a:t>4 905</a:t>
            </a:r>
            <a:endParaRPr lang="fr-FR" sz="1000" dirty="0">
              <a:solidFill>
                <a:schemeClr val="bg1"/>
              </a:solidFill>
              <a:latin typeface="Arial" panose="020B0604020202020204" pitchFamily="34" charset="0"/>
              <a:cs typeface="Arial" panose="020B0604020202020204" pitchFamily="34" charset="0"/>
            </a:endParaRPr>
          </a:p>
        </p:txBody>
      </p:sp>
      <p:graphicFrame>
        <p:nvGraphicFramePr>
          <p:cNvPr id="11" name="Tableau 10">
            <a:extLst>
              <a:ext uri="{FF2B5EF4-FFF2-40B4-BE49-F238E27FC236}">
                <a16:creationId xmlns:a16="http://schemas.microsoft.com/office/drawing/2014/main" id="{FC6A785A-0987-AE1A-D8AF-3F4426D47333}"/>
              </a:ext>
            </a:extLst>
          </p:cNvPr>
          <p:cNvGraphicFramePr>
            <a:graphicFrameLocks noGrp="1"/>
          </p:cNvGraphicFramePr>
          <p:nvPr>
            <p:extLst>
              <p:ext uri="{D42A27DB-BD31-4B8C-83A1-F6EECF244321}">
                <p14:modId xmlns:p14="http://schemas.microsoft.com/office/powerpoint/2010/main" val="1345177987"/>
              </p:ext>
            </p:extLst>
          </p:nvPr>
        </p:nvGraphicFramePr>
        <p:xfrm>
          <a:off x="513846" y="3485652"/>
          <a:ext cx="2736000" cy="396240"/>
        </p:xfrm>
        <a:graphic>
          <a:graphicData uri="http://schemas.openxmlformats.org/drawingml/2006/table">
            <a:tbl>
              <a:tblPr firstRow="1" bandRow="1">
                <a:tableStyleId>{5C22544A-7EE6-4342-B048-85BDC9FD1C3A}</a:tableStyleId>
              </a:tblPr>
              <a:tblGrid>
                <a:gridCol w="534413">
                  <a:extLst>
                    <a:ext uri="{9D8B030D-6E8A-4147-A177-3AD203B41FA5}">
                      <a16:colId xmlns:a16="http://schemas.microsoft.com/office/drawing/2014/main" val="769041672"/>
                    </a:ext>
                  </a:extLst>
                </a:gridCol>
                <a:gridCol w="711093">
                  <a:extLst>
                    <a:ext uri="{9D8B030D-6E8A-4147-A177-3AD203B41FA5}">
                      <a16:colId xmlns:a16="http://schemas.microsoft.com/office/drawing/2014/main" val="1496470746"/>
                    </a:ext>
                  </a:extLst>
                </a:gridCol>
                <a:gridCol w="787078">
                  <a:extLst>
                    <a:ext uri="{9D8B030D-6E8A-4147-A177-3AD203B41FA5}">
                      <a16:colId xmlns:a16="http://schemas.microsoft.com/office/drawing/2014/main" val="469036238"/>
                    </a:ext>
                  </a:extLst>
                </a:gridCol>
                <a:gridCol w="703416">
                  <a:extLst>
                    <a:ext uri="{9D8B030D-6E8A-4147-A177-3AD203B41FA5}">
                      <a16:colId xmlns:a16="http://schemas.microsoft.com/office/drawing/2014/main" val="3735382466"/>
                    </a:ext>
                  </a:extLst>
                </a:gridCol>
              </a:tblGrid>
              <a:tr h="370840">
                <a:tc>
                  <a:txBody>
                    <a:bodyPr/>
                    <a:lstStyle/>
                    <a:p>
                      <a:pPr marL="0" marR="0" lvl="0" indent="0" algn="ctr" defTabSz="809976" rtl="0" eaLnBrk="1" fontAlgn="auto" latinLnBrk="0" hangingPunct="1">
                        <a:lnSpc>
                          <a:spcPct val="100000"/>
                        </a:lnSpc>
                        <a:spcBef>
                          <a:spcPts val="0"/>
                        </a:spcBef>
                        <a:spcAft>
                          <a:spcPts val="0"/>
                        </a:spcAft>
                        <a:buClrTx/>
                        <a:buSzTx/>
                        <a:buFontTx/>
                        <a:buNone/>
                        <a:tabLst/>
                        <a:defRPr/>
                      </a:pPr>
                      <a:r>
                        <a:rPr lang="fr-FR" sz="1000" b="0" dirty="0">
                          <a:solidFill>
                            <a:schemeClr val="tx1"/>
                          </a:solidFill>
                          <a:latin typeface="+mn-lt"/>
                          <a:cs typeface="Arial" panose="020B0604020202020204" pitchFamily="34" charset="0"/>
                        </a:rPr>
                        <a:t>T3 2022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fr-MA" sz="1000" b="0" dirty="0">
                          <a:solidFill>
                            <a:schemeClr val="tx1"/>
                          </a:solidFill>
                          <a:latin typeface="+mn-lt"/>
                        </a:rPr>
                        <a:t>T3 </a:t>
                      </a:r>
                    </a:p>
                    <a:p>
                      <a:pPr algn="ctr"/>
                      <a:r>
                        <a:rPr lang="fr-MA" sz="1000" b="0" dirty="0">
                          <a:solidFill>
                            <a:schemeClr val="tx1"/>
                          </a:solidFill>
                          <a:latin typeface="+mn-lt"/>
                        </a:rPr>
                        <a:t>2023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fr-MA" sz="1000" b="0" dirty="0" err="1">
                          <a:solidFill>
                            <a:schemeClr val="tx1"/>
                          </a:solidFill>
                          <a:latin typeface="+mn-lt"/>
                        </a:rPr>
                        <a:t>Janv</a:t>
                      </a:r>
                      <a:r>
                        <a:rPr lang="fr-MA" sz="1000" b="0" dirty="0">
                          <a:solidFill>
                            <a:schemeClr val="tx1"/>
                          </a:solidFill>
                          <a:latin typeface="+mn-lt"/>
                        </a:rPr>
                        <a:t>-Sept 2022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ctr" defTabSz="809976" rtl="0" eaLnBrk="1" fontAlgn="auto" latinLnBrk="0" hangingPunct="1">
                        <a:lnSpc>
                          <a:spcPct val="100000"/>
                        </a:lnSpc>
                        <a:spcBef>
                          <a:spcPts val="0"/>
                        </a:spcBef>
                        <a:spcAft>
                          <a:spcPts val="0"/>
                        </a:spcAft>
                        <a:buClrTx/>
                        <a:buSzTx/>
                        <a:buFontTx/>
                        <a:buNone/>
                        <a:tabLst/>
                        <a:defRPr/>
                      </a:pPr>
                      <a:r>
                        <a:rPr lang="fr-MA" sz="1000" b="0" dirty="0" err="1">
                          <a:solidFill>
                            <a:schemeClr val="tx1"/>
                          </a:solidFill>
                          <a:latin typeface="+mn-lt"/>
                        </a:rPr>
                        <a:t>Janv</a:t>
                      </a:r>
                      <a:r>
                        <a:rPr lang="fr-MA" sz="1000" b="0" dirty="0">
                          <a:solidFill>
                            <a:schemeClr val="tx1"/>
                          </a:solidFill>
                          <a:latin typeface="+mn-lt"/>
                        </a:rPr>
                        <a:t>-Sept 2023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03205720"/>
                  </a:ext>
                </a:extLst>
              </a:tr>
            </a:tbl>
          </a:graphicData>
        </a:graphic>
      </p:graphicFrame>
      <p:graphicFrame>
        <p:nvGraphicFramePr>
          <p:cNvPr id="12" name="Tableau 11">
            <a:extLst>
              <a:ext uri="{FF2B5EF4-FFF2-40B4-BE49-F238E27FC236}">
                <a16:creationId xmlns:a16="http://schemas.microsoft.com/office/drawing/2014/main" id="{9A8022D3-63C1-746B-8BDE-8C87D381ED74}"/>
              </a:ext>
            </a:extLst>
          </p:cNvPr>
          <p:cNvGraphicFramePr>
            <a:graphicFrameLocks noGrp="1"/>
          </p:cNvGraphicFramePr>
          <p:nvPr>
            <p:extLst>
              <p:ext uri="{D42A27DB-BD31-4B8C-83A1-F6EECF244321}">
                <p14:modId xmlns:p14="http://schemas.microsoft.com/office/powerpoint/2010/main" val="1223824013"/>
              </p:ext>
            </p:extLst>
          </p:nvPr>
        </p:nvGraphicFramePr>
        <p:xfrm>
          <a:off x="4100820" y="3487404"/>
          <a:ext cx="2736000" cy="396240"/>
        </p:xfrm>
        <a:graphic>
          <a:graphicData uri="http://schemas.openxmlformats.org/drawingml/2006/table">
            <a:tbl>
              <a:tblPr firstRow="1" bandRow="1">
                <a:tableStyleId>{5C22544A-7EE6-4342-B048-85BDC9FD1C3A}</a:tableStyleId>
              </a:tblPr>
              <a:tblGrid>
                <a:gridCol w="534413">
                  <a:extLst>
                    <a:ext uri="{9D8B030D-6E8A-4147-A177-3AD203B41FA5}">
                      <a16:colId xmlns:a16="http://schemas.microsoft.com/office/drawing/2014/main" val="769041672"/>
                    </a:ext>
                  </a:extLst>
                </a:gridCol>
                <a:gridCol w="711093">
                  <a:extLst>
                    <a:ext uri="{9D8B030D-6E8A-4147-A177-3AD203B41FA5}">
                      <a16:colId xmlns:a16="http://schemas.microsoft.com/office/drawing/2014/main" val="1496470746"/>
                    </a:ext>
                  </a:extLst>
                </a:gridCol>
                <a:gridCol w="787078">
                  <a:extLst>
                    <a:ext uri="{9D8B030D-6E8A-4147-A177-3AD203B41FA5}">
                      <a16:colId xmlns:a16="http://schemas.microsoft.com/office/drawing/2014/main" val="469036238"/>
                    </a:ext>
                  </a:extLst>
                </a:gridCol>
                <a:gridCol w="703416">
                  <a:extLst>
                    <a:ext uri="{9D8B030D-6E8A-4147-A177-3AD203B41FA5}">
                      <a16:colId xmlns:a16="http://schemas.microsoft.com/office/drawing/2014/main" val="3735382466"/>
                    </a:ext>
                  </a:extLst>
                </a:gridCol>
              </a:tblGrid>
              <a:tr h="370840">
                <a:tc>
                  <a:txBody>
                    <a:bodyPr/>
                    <a:lstStyle/>
                    <a:p>
                      <a:pPr marL="0" marR="0" lvl="0" indent="0" algn="ctr" defTabSz="809976" rtl="0" eaLnBrk="1" fontAlgn="auto" latinLnBrk="0" hangingPunct="1">
                        <a:lnSpc>
                          <a:spcPct val="100000"/>
                        </a:lnSpc>
                        <a:spcBef>
                          <a:spcPts val="0"/>
                        </a:spcBef>
                        <a:spcAft>
                          <a:spcPts val="0"/>
                        </a:spcAft>
                        <a:buClrTx/>
                        <a:buSzTx/>
                        <a:buFontTx/>
                        <a:buNone/>
                        <a:tabLst/>
                        <a:defRPr/>
                      </a:pPr>
                      <a:r>
                        <a:rPr lang="fr-FR" sz="1000" b="0" dirty="0">
                          <a:solidFill>
                            <a:schemeClr val="tx1"/>
                          </a:solidFill>
                          <a:latin typeface="+mn-lt"/>
                          <a:cs typeface="Arial" panose="020B0604020202020204" pitchFamily="34" charset="0"/>
                        </a:rPr>
                        <a:t>T3 2022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fr-MA" sz="1000" b="0" dirty="0">
                          <a:solidFill>
                            <a:schemeClr val="tx1"/>
                          </a:solidFill>
                          <a:latin typeface="+mn-lt"/>
                        </a:rPr>
                        <a:t>T3 </a:t>
                      </a:r>
                    </a:p>
                    <a:p>
                      <a:pPr algn="ctr"/>
                      <a:r>
                        <a:rPr lang="fr-MA" sz="1000" b="0" dirty="0">
                          <a:solidFill>
                            <a:schemeClr val="tx1"/>
                          </a:solidFill>
                          <a:latin typeface="+mn-lt"/>
                        </a:rPr>
                        <a:t>2023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fr-MA" sz="1000" b="0" dirty="0" err="1">
                          <a:solidFill>
                            <a:schemeClr val="tx1"/>
                          </a:solidFill>
                          <a:latin typeface="+mn-lt"/>
                        </a:rPr>
                        <a:t>Janv</a:t>
                      </a:r>
                      <a:r>
                        <a:rPr lang="fr-MA" sz="1000" b="0" dirty="0">
                          <a:solidFill>
                            <a:schemeClr val="tx1"/>
                          </a:solidFill>
                          <a:latin typeface="+mn-lt"/>
                        </a:rPr>
                        <a:t>-Sept 2022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ctr" defTabSz="809976" rtl="0" eaLnBrk="1" fontAlgn="auto" latinLnBrk="0" hangingPunct="1">
                        <a:lnSpc>
                          <a:spcPct val="100000"/>
                        </a:lnSpc>
                        <a:spcBef>
                          <a:spcPts val="0"/>
                        </a:spcBef>
                        <a:spcAft>
                          <a:spcPts val="0"/>
                        </a:spcAft>
                        <a:buClrTx/>
                        <a:buSzTx/>
                        <a:buFontTx/>
                        <a:buNone/>
                        <a:tabLst/>
                        <a:defRPr/>
                      </a:pPr>
                      <a:r>
                        <a:rPr lang="fr-MA" sz="1000" b="0" dirty="0" err="1">
                          <a:solidFill>
                            <a:schemeClr val="tx1"/>
                          </a:solidFill>
                          <a:latin typeface="+mn-lt"/>
                        </a:rPr>
                        <a:t>Janv</a:t>
                      </a:r>
                      <a:r>
                        <a:rPr lang="fr-MA" sz="1000" b="0" dirty="0">
                          <a:solidFill>
                            <a:schemeClr val="tx1"/>
                          </a:solidFill>
                          <a:latin typeface="+mn-lt"/>
                        </a:rPr>
                        <a:t>-Sept 2023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03205720"/>
                  </a:ext>
                </a:extLst>
              </a:tr>
            </a:tbl>
          </a:graphicData>
        </a:graphic>
      </p:graphicFrame>
      <p:graphicFrame>
        <p:nvGraphicFramePr>
          <p:cNvPr id="13" name="Tableau 12">
            <a:extLst>
              <a:ext uri="{FF2B5EF4-FFF2-40B4-BE49-F238E27FC236}">
                <a16:creationId xmlns:a16="http://schemas.microsoft.com/office/drawing/2014/main" id="{CE83DCC1-2BDA-D8E0-1A7D-0240B46E1A41}"/>
              </a:ext>
            </a:extLst>
          </p:cNvPr>
          <p:cNvGraphicFramePr>
            <a:graphicFrameLocks noGrp="1"/>
          </p:cNvGraphicFramePr>
          <p:nvPr>
            <p:extLst>
              <p:ext uri="{D42A27DB-BD31-4B8C-83A1-F6EECF244321}">
                <p14:modId xmlns:p14="http://schemas.microsoft.com/office/powerpoint/2010/main" val="3565166596"/>
              </p:ext>
            </p:extLst>
          </p:nvPr>
        </p:nvGraphicFramePr>
        <p:xfrm>
          <a:off x="7852010" y="3464731"/>
          <a:ext cx="1490494" cy="396240"/>
        </p:xfrm>
        <a:graphic>
          <a:graphicData uri="http://schemas.openxmlformats.org/drawingml/2006/table">
            <a:tbl>
              <a:tblPr firstRow="1" bandRow="1">
                <a:tableStyleId>{5C22544A-7EE6-4342-B048-85BDC9FD1C3A}</a:tableStyleId>
              </a:tblPr>
              <a:tblGrid>
                <a:gridCol w="787078">
                  <a:extLst>
                    <a:ext uri="{9D8B030D-6E8A-4147-A177-3AD203B41FA5}">
                      <a16:colId xmlns:a16="http://schemas.microsoft.com/office/drawing/2014/main" val="469036238"/>
                    </a:ext>
                  </a:extLst>
                </a:gridCol>
                <a:gridCol w="703416">
                  <a:extLst>
                    <a:ext uri="{9D8B030D-6E8A-4147-A177-3AD203B41FA5}">
                      <a16:colId xmlns:a16="http://schemas.microsoft.com/office/drawing/2014/main" val="3735382466"/>
                    </a:ext>
                  </a:extLst>
                </a:gridCol>
              </a:tblGrid>
              <a:tr h="370840">
                <a:tc>
                  <a:txBody>
                    <a:bodyPr/>
                    <a:lstStyle/>
                    <a:p>
                      <a:pPr algn="ctr"/>
                      <a:r>
                        <a:rPr lang="fr-MA" sz="1000" b="0" dirty="0" err="1">
                          <a:solidFill>
                            <a:schemeClr val="tx1"/>
                          </a:solidFill>
                          <a:latin typeface="+mn-lt"/>
                        </a:rPr>
                        <a:t>Janv</a:t>
                      </a:r>
                      <a:r>
                        <a:rPr lang="fr-MA" sz="1000" b="0" dirty="0">
                          <a:solidFill>
                            <a:schemeClr val="tx1"/>
                          </a:solidFill>
                          <a:latin typeface="+mn-lt"/>
                        </a:rPr>
                        <a:t>-Sept 2022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ctr" defTabSz="809976" rtl="0" eaLnBrk="1" fontAlgn="auto" latinLnBrk="0" hangingPunct="1">
                        <a:lnSpc>
                          <a:spcPct val="100000"/>
                        </a:lnSpc>
                        <a:spcBef>
                          <a:spcPts val="0"/>
                        </a:spcBef>
                        <a:spcAft>
                          <a:spcPts val="0"/>
                        </a:spcAft>
                        <a:buClrTx/>
                        <a:buSzTx/>
                        <a:buFontTx/>
                        <a:buNone/>
                        <a:tabLst/>
                        <a:defRPr/>
                      </a:pPr>
                      <a:r>
                        <a:rPr lang="fr-MA" sz="1000" b="0" dirty="0" err="1">
                          <a:solidFill>
                            <a:schemeClr val="tx1"/>
                          </a:solidFill>
                          <a:latin typeface="+mn-lt"/>
                        </a:rPr>
                        <a:t>Janv</a:t>
                      </a:r>
                      <a:r>
                        <a:rPr lang="fr-MA" sz="1000" b="0" dirty="0">
                          <a:solidFill>
                            <a:schemeClr val="tx1"/>
                          </a:solidFill>
                          <a:latin typeface="+mn-lt"/>
                        </a:rPr>
                        <a:t>-Sept 2023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03205720"/>
                  </a:ext>
                </a:extLst>
              </a:tr>
            </a:tbl>
          </a:graphicData>
        </a:graphic>
      </p:graphicFrame>
    </p:spTree>
    <p:extLst>
      <p:ext uri="{BB962C8B-B14F-4D97-AF65-F5344CB8AC3E}">
        <p14:creationId xmlns:p14="http://schemas.microsoft.com/office/powerpoint/2010/main" val="145201364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599</TotalTime>
  <Words>302</Words>
  <Application>Microsoft Office PowerPoint</Application>
  <PresentationFormat>Personnalisé</PresentationFormat>
  <Paragraphs>38</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Noureddine AAQUEL</dc:creator>
  <cp:lastModifiedBy>LAHLOU HICHAM</cp:lastModifiedBy>
  <cp:revision>14</cp:revision>
  <dcterms:created xsi:type="dcterms:W3CDTF">2023-08-31T15:12:03Z</dcterms:created>
  <dcterms:modified xsi:type="dcterms:W3CDTF">2023-11-30T08:16:28Z</dcterms:modified>
</cp:coreProperties>
</file>