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4" r:id="rId2"/>
    <p:sldId id="306" r:id="rId3"/>
  </p:sldIdLst>
  <p:sldSz cx="7562850" cy="13679488"/>
  <p:notesSz cx="6797675" cy="9928225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53DA7B82-C10E-DA49-8A52-F01AF2E0A26F}">
          <p14:sldIdLst>
            <p14:sldId id="284"/>
          </p14:sldIdLst>
        </p14:section>
        <p14:section name="Section sans titre" id="{53A8C57B-517D-6B4E-B990-04D25230BF0F}">
          <p14:sldIdLst>
            <p14:sldId id="30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30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C2C34"/>
    <a:srgbClr val="FFFFFF"/>
    <a:srgbClr val="E60000"/>
    <a:srgbClr val="E6021F"/>
    <a:srgbClr val="016436"/>
    <a:srgbClr val="005024"/>
    <a:srgbClr val="AEC87A"/>
    <a:srgbClr val="92B54B"/>
    <a:srgbClr val="1D8740"/>
    <a:srgbClr val="981C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333" autoAdjust="0"/>
    <p:restoredTop sz="94660"/>
  </p:normalViewPr>
  <p:slideViewPr>
    <p:cSldViewPr snapToGrid="0" snapToObjects="1">
      <p:cViewPr>
        <p:scale>
          <a:sx n="88" d="100"/>
          <a:sy n="88" d="100"/>
        </p:scale>
        <p:origin x="-1728" y="-78"/>
      </p:cViewPr>
      <p:guideLst>
        <p:guide orient="horz" pos="430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8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42F57-E20A-46FF-B54E-A8D52EEAC3AC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9911"/>
            <a:ext cx="2946189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899" y="9429911"/>
            <a:ext cx="2946189" cy="498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66F77-7D81-44BD-8081-56F3C8249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25573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51" cy="4977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728" y="0"/>
            <a:ext cx="2946351" cy="4977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4095A-D339-4CCA-ACF8-8ED21339B3E5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471738" y="1241425"/>
            <a:ext cx="18542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9" y="4777851"/>
            <a:ext cx="5437821" cy="39091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468"/>
            <a:ext cx="2946351" cy="4977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728" y="9430468"/>
            <a:ext cx="2946351" cy="4977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E386-446A-49B7-B72B-77C838A2F7E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799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4249511"/>
            <a:ext cx="6428423" cy="293222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7751711"/>
            <a:ext cx="5293995" cy="34958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36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3916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300" y="731474"/>
            <a:ext cx="1276231" cy="1556041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731474"/>
            <a:ext cx="3702646" cy="1556041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37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262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4" y="8790338"/>
            <a:ext cx="6428423" cy="271689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4" y="5797952"/>
            <a:ext cx="6428423" cy="299238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1770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4255842"/>
            <a:ext cx="2489438" cy="1203605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4255842"/>
            <a:ext cx="2489438" cy="1203605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5301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547814"/>
            <a:ext cx="6806565" cy="227991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3062054"/>
            <a:ext cx="3341572" cy="12761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4338170"/>
            <a:ext cx="3341572" cy="788154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3062054"/>
            <a:ext cx="3342884" cy="12761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4338170"/>
            <a:ext cx="3342884" cy="7881540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081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7687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5469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544647"/>
            <a:ext cx="2488126" cy="23179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544648"/>
            <a:ext cx="4227844" cy="1167506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862561"/>
            <a:ext cx="2488126" cy="9357151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2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9575642"/>
            <a:ext cx="4537710" cy="113045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1222287"/>
            <a:ext cx="4537710" cy="820769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10706103"/>
            <a:ext cx="4537710" cy="1605438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246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547814"/>
            <a:ext cx="6806565" cy="227991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3191883"/>
            <a:ext cx="6806565" cy="902783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4" y="12678861"/>
            <a:ext cx="1764665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C3E4-7BB2-8E41-AC68-D965B606CAE2}" type="datetimeFigureOut">
              <a:rPr lang="fr-FR" smtClean="0"/>
              <a:pPr/>
              <a:t>07/04/2022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12678861"/>
            <a:ext cx="2394903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4" y="12678861"/>
            <a:ext cx="1764665" cy="728306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CE45B-C7DF-7046-8330-68C4630A67C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89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25" descr="Losange rouge.jpg">
            <a:extLst>
              <a:ext uri="{FF2B5EF4-FFF2-40B4-BE49-F238E27FC236}">
                <a16:creationId xmlns:a16="http://schemas.microsoft.com/office/drawing/2014/main" xmlns="" id="{4AE72ECD-15CC-45AD-B8C7-80E9B97B7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8962" y="3350811"/>
            <a:ext cx="6023111" cy="7836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Image 19" descr="Bande titre lotissement.jpg">
            <a:extLst>
              <a:ext uri="{FF2B5EF4-FFF2-40B4-BE49-F238E27FC236}">
                <a16:creationId xmlns:a16="http://schemas.microsoft.com/office/drawing/2014/main" xmlns="" id="{3350A0FC-7197-460B-8157-9925CD2F57F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822"/>
          <a:stretch/>
        </p:blipFill>
        <p:spPr>
          <a:xfrm>
            <a:off x="2027581" y="1249563"/>
            <a:ext cx="5561772" cy="1794568"/>
          </a:xfrm>
          <a:prstGeom prst="rect">
            <a:avLst/>
          </a:prstGeom>
        </p:spPr>
      </p:pic>
      <p:pic>
        <p:nvPicPr>
          <p:cNvPr id="22" name="Image 21" descr="Logo al omrane.jpg">
            <a:extLst>
              <a:ext uri="{FF2B5EF4-FFF2-40B4-BE49-F238E27FC236}">
                <a16:creationId xmlns:a16="http://schemas.microsoft.com/office/drawing/2014/main" xmlns="" id="{2B170F58-275C-4305-8253-F3D071EFB7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9192" y="1231622"/>
            <a:ext cx="2211763" cy="18105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C09242A-DB5D-42F2-9345-CF0B8A5563FD}"/>
              </a:ext>
            </a:extLst>
          </p:cNvPr>
          <p:cNvSpPr/>
          <p:nvPr/>
        </p:nvSpPr>
        <p:spPr>
          <a:xfrm>
            <a:off x="5577831" y="10099369"/>
            <a:ext cx="17729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u="sng" dirty="0"/>
              <a:t>Prix d´une communication locale</a:t>
            </a:r>
          </a:p>
        </p:txBody>
      </p:sp>
      <p:pic>
        <p:nvPicPr>
          <p:cNvPr id="31" name="Image 30" descr="Numero bleu.psd">
            <a:extLst>
              <a:ext uri="{FF2B5EF4-FFF2-40B4-BE49-F238E27FC236}">
                <a16:creationId xmlns:a16="http://schemas.microsoft.com/office/drawing/2014/main" xmlns="" id="{8FBA649B-F285-4C86-96FA-11E56E4AD5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798" y="9640461"/>
            <a:ext cx="1731462" cy="586894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50CF68AA-FDC2-4478-B5AA-38E0CE5C58B0}"/>
              </a:ext>
            </a:extLst>
          </p:cNvPr>
          <p:cNvSpPr/>
          <p:nvPr/>
        </p:nvSpPr>
        <p:spPr>
          <a:xfrm>
            <a:off x="217847" y="6453963"/>
            <a:ext cx="2882734" cy="347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>
              <a:lnSpc>
                <a:spcPct val="150000"/>
              </a:lnSpc>
            </a:pPr>
            <a:r>
              <a:rPr lang="fr-FR" sz="1900" b="1" baseline="30000" dirty="0">
                <a:solidFill>
                  <a:schemeClr val="bg1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71" name="Ellipse 70">
            <a:extLst>
              <a:ext uri="{FF2B5EF4-FFF2-40B4-BE49-F238E27FC236}">
                <a16:creationId xmlns:a16="http://schemas.microsoft.com/office/drawing/2014/main" xmlns="" id="{7A3428DC-4D71-4BD7-B0ED-5D6DDD8A38BB}"/>
              </a:ext>
            </a:extLst>
          </p:cNvPr>
          <p:cNvSpPr/>
          <p:nvPr/>
        </p:nvSpPr>
        <p:spPr>
          <a:xfrm>
            <a:off x="5469527" y="8842085"/>
            <a:ext cx="1772900" cy="5663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xmlns="" id="{5E03F8EF-9FF5-4639-B108-616394B0DB09}"/>
              </a:ext>
            </a:extLst>
          </p:cNvPr>
          <p:cNvSpPr txBox="1"/>
          <p:nvPr/>
        </p:nvSpPr>
        <p:spPr>
          <a:xfrm>
            <a:off x="5554548" y="8981626"/>
            <a:ext cx="1819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</a:rPr>
              <a:t>www.alomrane.gov.ma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156375" y="1578206"/>
            <a:ext cx="608647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2000" b="1" dirty="0"/>
              <a:t>Lotissement </a:t>
            </a:r>
            <a:r>
              <a:rPr lang="fr-FR" altLang="fr-FR" sz="2000" b="1" dirty="0">
                <a:solidFill>
                  <a:srgbClr val="FF0000"/>
                </a:solidFill>
              </a:rPr>
              <a:t>AL MOUNTAZAH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E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xtension </a:t>
            </a:r>
            <a:r>
              <a:rPr lang="fr-FR" altLang="fr-FR" sz="2000" b="1" dirty="0">
                <a:solidFill>
                  <a:srgbClr val="FF0000"/>
                </a:solidFill>
              </a:rPr>
              <a:t>T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ranche </a:t>
            </a:r>
            <a:r>
              <a:rPr lang="fr-FR" altLang="fr-FR" sz="2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3" name="ZoneTexte 33"/>
          <p:cNvSpPr txBox="1">
            <a:spLocks noChangeArrowheads="1"/>
          </p:cNvSpPr>
          <p:nvPr/>
        </p:nvSpPr>
        <p:spPr bwMode="auto">
          <a:xfrm>
            <a:off x="-68995" y="5094912"/>
            <a:ext cx="3544412" cy="256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endParaRPr lang="fr-FR" altLang="fr-FR" sz="1400" b="1" dirty="0">
              <a:solidFill>
                <a:schemeClr val="bg1"/>
              </a:solidFill>
              <a:latin typeface="Palatino Linotype" panose="02040502050505030304" pitchFamily="18" charset="0"/>
              <a:ea typeface="Verdana" panose="020B0604030504040204" pitchFamily="34" charset="0"/>
              <a:cs typeface="Palatino Linotype" panose="02040502050505030304" pitchFamily="18" charset="0"/>
            </a:endParaRPr>
          </a:p>
          <a:p>
            <a:r>
              <a:rPr lang="fr-FR" sz="1400" b="1" dirty="0">
                <a:solidFill>
                  <a:srgbClr val="FFFFFF"/>
                </a:solidFill>
                <a:latin typeface="Century Gothic"/>
                <a:cs typeface="Century Gothic"/>
              </a:rPr>
              <a:t>La Société Al Omrane Rabat – Salé – Kénitra met en vente, à guichet ouvert, des lots de terrains et des logements économiques dont les caractéristiques sont désignées dans le tableau ci-dessous.</a:t>
            </a:r>
          </a:p>
          <a:p>
            <a:r>
              <a:rPr lang="fr-FR" sz="1400" b="1" dirty="0">
                <a:solidFill>
                  <a:srgbClr val="FFFFFF"/>
                </a:solidFill>
                <a:latin typeface="Century Gothic"/>
                <a:cs typeface="Century Gothic"/>
              </a:rPr>
              <a:t>Les personnes intéressées par cette offre sont tenues de se présenter au service commercial de l’Agence </a:t>
            </a:r>
            <a:r>
              <a:rPr lang="fr-FR" sz="1400" b="1" dirty="0" smtClean="0">
                <a:solidFill>
                  <a:srgbClr val="FFFFFF"/>
                </a:solidFill>
                <a:latin typeface="Century Gothic"/>
                <a:cs typeface="Century Gothic"/>
              </a:rPr>
              <a:t>              d’Al </a:t>
            </a:r>
            <a:r>
              <a:rPr lang="fr-FR" sz="1400" b="1" dirty="0" err="1">
                <a:solidFill>
                  <a:srgbClr val="FFFFFF"/>
                </a:solidFill>
                <a:latin typeface="Century Gothic"/>
                <a:cs typeface="Century Gothic"/>
              </a:rPr>
              <a:t>Omrane</a:t>
            </a:r>
            <a:r>
              <a:rPr lang="fr-FR" sz="1400" b="1" dirty="0">
                <a:solidFill>
                  <a:srgbClr val="FFFFFF"/>
                </a:solidFill>
                <a:latin typeface="Century Gothic"/>
                <a:cs typeface="Century Gothic"/>
              </a:rPr>
              <a:t> à Salé </a:t>
            </a:r>
          </a:p>
        </p:txBody>
      </p:sp>
      <p:sp>
        <p:nvSpPr>
          <p:cNvPr id="44" name="ZoneTexte 23"/>
          <p:cNvSpPr txBox="1">
            <a:spLocks noChangeArrowheads="1"/>
          </p:cNvSpPr>
          <p:nvPr/>
        </p:nvSpPr>
        <p:spPr bwMode="auto">
          <a:xfrm>
            <a:off x="3896029" y="6010506"/>
            <a:ext cx="3588931" cy="958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fr-FR" altLang="fr-FR" sz="1600" b="1" dirty="0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Pour plus d’informations veuillez </a:t>
            </a:r>
            <a:r>
              <a:rPr lang="fr-FR" altLang="fr-FR" sz="1600" b="1" dirty="0" smtClean="0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prendre contact avec </a:t>
            </a:r>
            <a:r>
              <a:rPr lang="fr-FR" altLang="fr-FR" sz="1600" b="1" dirty="0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l’agence </a:t>
            </a:r>
            <a:r>
              <a:rPr lang="fr-FR" altLang="fr-FR" sz="1600" b="1" dirty="0" smtClean="0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                          Al </a:t>
            </a:r>
            <a:r>
              <a:rPr lang="fr-FR" altLang="fr-FR" sz="1600" b="1" dirty="0" err="1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Omrane</a:t>
            </a:r>
            <a:r>
              <a:rPr lang="fr-FR" altLang="fr-FR" sz="1600" b="1" dirty="0">
                <a:latin typeface="+mn-lt"/>
                <a:ea typeface="Verdana" panose="020B0604030504040204" pitchFamily="34" charset="0"/>
                <a:cs typeface="Palatino Linotype" panose="02040502050505030304" pitchFamily="18" charset="0"/>
              </a:rPr>
              <a:t> de </a:t>
            </a:r>
            <a:r>
              <a:rPr lang="fr-FR" sz="1600" b="1" dirty="0">
                <a:latin typeface="+mn-lt"/>
              </a:rPr>
              <a:t>Salé</a:t>
            </a:r>
          </a:p>
        </p:txBody>
      </p:sp>
      <p:sp>
        <p:nvSpPr>
          <p:cNvPr id="45" name="ZoneTexte 29"/>
          <p:cNvSpPr txBox="1">
            <a:spLocks noChangeArrowheads="1"/>
          </p:cNvSpPr>
          <p:nvPr/>
        </p:nvSpPr>
        <p:spPr bwMode="auto">
          <a:xfrm>
            <a:off x="4034396" y="6916609"/>
            <a:ext cx="3528454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fr-FR" sz="1600" b="1" dirty="0"/>
              <a:t>Villa N° 1220, Avenue Abdelkrim el </a:t>
            </a:r>
            <a:r>
              <a:rPr lang="fr-FR" sz="1600" b="1" dirty="0" err="1"/>
              <a:t>Khattabi</a:t>
            </a:r>
            <a:r>
              <a:rPr lang="fr-FR" sz="1600" b="1" dirty="0"/>
              <a:t> Hay </a:t>
            </a:r>
            <a:r>
              <a:rPr lang="fr-FR" sz="1600" b="1" dirty="0" err="1"/>
              <a:t>Essalam</a:t>
            </a:r>
            <a:r>
              <a:rPr lang="fr-FR" sz="1600" b="1" dirty="0"/>
              <a:t> – Salé</a:t>
            </a:r>
            <a:endParaRPr lang="fr-FR" altLang="fr-FR" sz="1300" b="1" u="sng" dirty="0">
              <a:latin typeface="Arial" panose="020B0604020202020204" pitchFamily="34" charset="0"/>
            </a:endParaRPr>
          </a:p>
          <a:p>
            <a:r>
              <a:rPr lang="fr-FR" altLang="fr-FR" sz="1300" b="1" u="sng" dirty="0">
                <a:latin typeface="Arial" panose="020B0604020202020204" pitchFamily="34" charset="0"/>
              </a:rPr>
              <a:t>              </a:t>
            </a:r>
          </a:p>
        </p:txBody>
      </p:sp>
      <p:sp>
        <p:nvSpPr>
          <p:cNvPr id="52" name="Rectangle 35"/>
          <p:cNvSpPr>
            <a:spLocks noChangeArrowheads="1"/>
          </p:cNvSpPr>
          <p:nvPr/>
        </p:nvSpPr>
        <p:spPr bwMode="auto">
          <a:xfrm>
            <a:off x="-32443" y="10492233"/>
            <a:ext cx="5722938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sz="1050" b="1" dirty="0">
                <a:solidFill>
                  <a:srgbClr val="FFFFFF"/>
                </a:solidFill>
              </a:rPr>
              <a:t>Al </a:t>
            </a:r>
            <a:r>
              <a:rPr lang="fr-FR" sz="1050" b="1" dirty="0" err="1">
                <a:solidFill>
                  <a:srgbClr val="FFFFFF"/>
                </a:solidFill>
              </a:rPr>
              <a:t>Omrane</a:t>
            </a:r>
            <a:r>
              <a:rPr lang="fr-FR" sz="1050" b="1" dirty="0">
                <a:solidFill>
                  <a:srgbClr val="FFFFFF"/>
                </a:solidFill>
              </a:rPr>
              <a:t> Rabat – Salé – </a:t>
            </a:r>
            <a:r>
              <a:rPr lang="fr-FR" sz="1050" b="1" dirty="0" err="1">
                <a:solidFill>
                  <a:srgbClr val="FFFFFF"/>
                </a:solidFill>
              </a:rPr>
              <a:t>Kénitra</a:t>
            </a:r>
            <a:r>
              <a:rPr lang="fr-FR" sz="1050" b="1" dirty="0">
                <a:solidFill>
                  <a:srgbClr val="FFFFFF"/>
                </a:solidFill>
              </a:rPr>
              <a:t> </a:t>
            </a:r>
          </a:p>
          <a:p>
            <a:r>
              <a:rPr lang="fr-FR" sz="900" b="1" dirty="0">
                <a:solidFill>
                  <a:srgbClr val="FFFFFF"/>
                </a:solidFill>
              </a:rPr>
              <a:t>Ilot 31, secteur 17, rue </a:t>
            </a:r>
            <a:r>
              <a:rPr lang="fr-FR" sz="900" b="1" dirty="0" err="1">
                <a:solidFill>
                  <a:srgbClr val="FFFFFF"/>
                </a:solidFill>
              </a:rPr>
              <a:t>Narjiss</a:t>
            </a:r>
            <a:r>
              <a:rPr lang="fr-FR" sz="900" b="1" dirty="0">
                <a:solidFill>
                  <a:srgbClr val="FFFFFF"/>
                </a:solidFill>
              </a:rPr>
              <a:t>, Hay Riad, Rabat </a:t>
            </a:r>
          </a:p>
          <a:p>
            <a:r>
              <a:rPr lang="fr-FR" sz="900" b="1" dirty="0">
                <a:solidFill>
                  <a:srgbClr val="FFFFFF"/>
                </a:solidFill>
              </a:rPr>
              <a:t>Tél : </a:t>
            </a:r>
            <a:r>
              <a:rPr lang="fr-FR" sz="1050" b="1" dirty="0">
                <a:solidFill>
                  <a:srgbClr val="FFFFFF"/>
                </a:solidFill>
              </a:rPr>
              <a:t>05 37 </a:t>
            </a:r>
            <a:r>
              <a:rPr lang="ar-MA" sz="900" b="1" dirty="0">
                <a:solidFill>
                  <a:srgbClr val="FFFFFF"/>
                </a:solidFill>
              </a:rPr>
              <a:t>71 71 28</a:t>
            </a:r>
            <a:r>
              <a:rPr lang="fr-FR" sz="900" b="1" dirty="0">
                <a:solidFill>
                  <a:srgbClr val="FFFFFF"/>
                </a:solidFill>
              </a:rPr>
              <a:t>/ Fax : </a:t>
            </a:r>
            <a:r>
              <a:rPr lang="fr-FR" sz="1050" b="1" dirty="0">
                <a:solidFill>
                  <a:srgbClr val="FFFFFF"/>
                </a:solidFill>
              </a:rPr>
              <a:t>05 37 56 </a:t>
            </a:r>
            <a:r>
              <a:rPr lang="ar-MA" sz="900" b="1" dirty="0">
                <a:solidFill>
                  <a:srgbClr val="FFFFFF"/>
                </a:solidFill>
              </a:rPr>
              <a:t>32</a:t>
            </a:r>
            <a:r>
              <a:rPr lang="fr-FR" sz="900" b="1" dirty="0">
                <a:solidFill>
                  <a:srgbClr val="FFFFFF"/>
                </a:solidFill>
              </a:rPr>
              <a:t> </a:t>
            </a:r>
            <a:r>
              <a:rPr lang="ar-MA" sz="900" b="1" dirty="0">
                <a:solidFill>
                  <a:srgbClr val="FFFFFF"/>
                </a:solidFill>
              </a:rPr>
              <a:t>42</a:t>
            </a:r>
            <a:endParaRPr lang="fr-FR" sz="900" b="1" dirty="0">
              <a:solidFill>
                <a:srgbClr val="FFFFFF"/>
              </a:solidFill>
            </a:endParaRPr>
          </a:p>
          <a:p>
            <a:r>
              <a:rPr lang="fr-FR" sz="900" b="1" dirty="0">
                <a:solidFill>
                  <a:srgbClr val="FFFFFF"/>
                </a:solidFill>
              </a:rPr>
              <a:t>Al </a:t>
            </a:r>
            <a:r>
              <a:rPr lang="fr-FR" sz="900" b="1" dirty="0" err="1">
                <a:solidFill>
                  <a:srgbClr val="FFFFFF"/>
                </a:solidFill>
              </a:rPr>
              <a:t>Omrane</a:t>
            </a:r>
            <a:r>
              <a:rPr lang="fr-FR" sz="900" b="1" dirty="0">
                <a:solidFill>
                  <a:srgbClr val="FFFFFF"/>
                </a:solidFill>
              </a:rPr>
              <a:t> Rabat est une filiale du Groupe Al </a:t>
            </a:r>
            <a:r>
              <a:rPr lang="fr-FR" sz="900" b="1" dirty="0" err="1">
                <a:solidFill>
                  <a:srgbClr val="FFFFFF"/>
                </a:solidFill>
              </a:rPr>
              <a:t>Omrane</a:t>
            </a:r>
            <a:r>
              <a:rPr lang="fr-FR" sz="900" b="1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4" name="Image 3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945E7C40-2C3B-40A9-9EC2-358237889D5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9192" y="11170946"/>
            <a:ext cx="7608545" cy="2547294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326752" y="390525"/>
            <a:ext cx="69012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005024"/>
                </a:solidFill>
                <a:latin typeface="Century Gothic"/>
                <a:cs typeface="Century Gothic"/>
              </a:rPr>
              <a:t>AVIS DE VENTE À GUICHET OUVERT</a:t>
            </a: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4680053"/>
              </p:ext>
            </p:extLst>
          </p:nvPr>
        </p:nvGraphicFramePr>
        <p:xfrm>
          <a:off x="13799" y="7727519"/>
          <a:ext cx="4340224" cy="197711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275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31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016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93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0776">
                <a:tc>
                  <a:txBody>
                    <a:bodyPr/>
                    <a:lstStyle/>
                    <a:p>
                      <a:pPr algn="ctr" rtl="1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Localité</a:t>
                      </a:r>
                      <a:endParaRPr lang="ar-MA" sz="1400" b="1" i="0" u="none" strike="noStrike" dirty="0">
                        <a:solidFill>
                          <a:schemeClr val="bg1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Projet</a:t>
                      </a:r>
                      <a:endParaRPr lang="ar-MA" sz="1400" b="1" i="0" u="none" strike="noStrike" dirty="0">
                        <a:solidFill>
                          <a:schemeClr val="bg1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Type de produit</a:t>
                      </a:r>
                      <a:endParaRPr lang="ar-MA" sz="1400" b="1" i="0" u="none" strike="noStrike" dirty="0">
                        <a:solidFill>
                          <a:schemeClr val="bg1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r-F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Superficie (m²)</a:t>
                      </a:r>
                      <a:endParaRPr lang="ar-MA" sz="1400" b="1" i="0" u="none" strike="noStrike" dirty="0">
                        <a:solidFill>
                          <a:schemeClr val="bg1"/>
                        </a:solidFill>
                        <a:effectLst/>
                        <a:latin typeface="Cambria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8170">
                <a:tc rowSpan="2"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SALÉ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AL MOUNTAZAH EXT TR1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Lots R+4 à </a:t>
                      </a:r>
                      <a:r>
                        <a:rPr lang="fr-FR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Rdc</a:t>
                      </a: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 Commercial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À partir de</a:t>
                      </a:r>
                    </a:p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242 m²</a:t>
                      </a:r>
                    </a:p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5856271"/>
                  </a:ext>
                </a:extLst>
              </a:tr>
              <a:tr h="818170">
                <a:tc vMerge="1"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u="none" strike="noStrike" dirty="0">
                          <a:effectLst/>
                        </a:rPr>
                        <a:t>SALÉ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KELTOUM TR2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Logements économiques à 250 000 DH HT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À partir de</a:t>
                      </a:r>
                    </a:p>
                    <a:p>
                      <a:pPr marL="0" marR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53 m²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D571BC98-3CE5-ED49-9071-E31903B3CB1E}"/>
              </a:ext>
            </a:extLst>
          </p:cNvPr>
          <p:cNvSpPr txBox="1"/>
          <p:nvPr/>
        </p:nvSpPr>
        <p:spPr>
          <a:xfrm>
            <a:off x="5519422" y="2081862"/>
            <a:ext cx="20143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400" b="1" dirty="0">
                <a:solidFill>
                  <a:srgbClr val="B1AE5E"/>
                </a:solidFill>
              </a:rPr>
              <a:t>à Salé</a:t>
            </a:r>
            <a:endParaRPr lang="fr-FR" sz="2000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6507652E-0441-4F47-8ECD-3807A0B72763}"/>
              </a:ext>
            </a:extLst>
          </p:cNvPr>
          <p:cNvSpPr txBox="1"/>
          <p:nvPr/>
        </p:nvSpPr>
        <p:spPr>
          <a:xfrm>
            <a:off x="2156375" y="2000792"/>
            <a:ext cx="6086477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20700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fr-FR" altLang="fr-FR" sz="2000" b="1" dirty="0" smtClean="0"/>
              <a:t>Logements </a:t>
            </a:r>
            <a:r>
              <a:rPr lang="fr-FR" altLang="fr-FR" sz="2000" b="1" dirty="0">
                <a:solidFill>
                  <a:srgbClr val="FF0000"/>
                </a:solidFill>
              </a:rPr>
              <a:t>KELTOUM </a:t>
            </a:r>
            <a:r>
              <a:rPr lang="fr-FR" altLang="fr-FR" sz="2000" b="1" dirty="0" smtClean="0">
                <a:solidFill>
                  <a:srgbClr val="FF0000"/>
                </a:solidFill>
              </a:rPr>
              <a:t>Tranche </a:t>
            </a:r>
            <a:r>
              <a:rPr lang="fr-FR" altLang="fr-FR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" name="Rectangle à coins arrondis 11">
            <a:extLst>
              <a:ext uri="{FF2B5EF4-FFF2-40B4-BE49-F238E27FC236}">
                <a16:creationId xmlns:a16="http://schemas.microsoft.com/office/drawing/2014/main" xmlns="" id="{C8720DA3-CF36-CE4F-AB32-C31467E991F9}"/>
              </a:ext>
            </a:extLst>
          </p:cNvPr>
          <p:cNvSpPr/>
          <p:nvPr/>
        </p:nvSpPr>
        <p:spPr>
          <a:xfrm rot="772859">
            <a:off x="3425610" y="3741568"/>
            <a:ext cx="3773553" cy="1279142"/>
          </a:xfrm>
          <a:prstGeom prst="wedgeRoundRectCallou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Offre</a:t>
            </a:r>
            <a:r>
              <a:rPr lang="es-E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 </a:t>
            </a:r>
            <a:r>
              <a:rPr lang="es-ES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valable</a:t>
            </a:r>
            <a:r>
              <a:rPr lang="es-E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 </a:t>
            </a:r>
            <a:r>
              <a:rPr lang="es-ES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à</a:t>
            </a:r>
            <a:r>
              <a:rPr lang="es-E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 </a:t>
            </a:r>
            <a:r>
              <a:rPr lang="es-ES" sz="20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hauteur</a:t>
            </a:r>
            <a:r>
              <a:rPr lang="es-E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GA Abasan Regular"/>
              </a:rPr>
              <a:t> du stock disponible 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CB74B39A-6EFA-5340-82DD-1E2C32788A08}"/>
              </a:ext>
            </a:extLst>
          </p:cNvPr>
          <p:cNvSpPr txBox="1"/>
          <p:nvPr/>
        </p:nvSpPr>
        <p:spPr>
          <a:xfrm>
            <a:off x="3250855" y="7664334"/>
            <a:ext cx="53605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u="sng" dirty="0"/>
              <a:t>Tél. : 05 37 80 21 62</a:t>
            </a:r>
          </a:p>
        </p:txBody>
      </p:sp>
    </p:spTree>
    <p:extLst>
      <p:ext uri="{BB962C8B-B14F-4D97-AF65-F5344CB8AC3E}">
        <p14:creationId xmlns:p14="http://schemas.microsoft.com/office/powerpoint/2010/main" xmlns="" val="378050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0522" y="3185717"/>
            <a:ext cx="6184151" cy="748303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sp>
        <p:nvSpPr>
          <p:cNvPr id="4" name="Rectangle 3"/>
          <p:cNvSpPr/>
          <p:nvPr/>
        </p:nvSpPr>
        <p:spPr>
          <a:xfrm>
            <a:off x="4965700" y="9858791"/>
            <a:ext cx="276896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/>
              <a:t>.</a:t>
            </a:r>
          </a:p>
        </p:txBody>
      </p:sp>
      <p:pic>
        <p:nvPicPr>
          <p:cNvPr id="8" name="Image 7" descr="Numero bleu.ps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1220"/>
          <a:stretch/>
        </p:blipFill>
        <p:spPr>
          <a:xfrm>
            <a:off x="57909" y="8933937"/>
            <a:ext cx="2126092" cy="49476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96242" y="9374275"/>
            <a:ext cx="2090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/>
            <a:r>
              <a:rPr lang="ar-MA" sz="1600" i="1" u="sng" dirty="0">
                <a:latin typeface="Century Gothic" panose="020B0502020202020204" pitchFamily="34" charset="0"/>
              </a:rPr>
              <a:t>ثمن المكالمة المحلية</a:t>
            </a:r>
            <a:endParaRPr lang="fr-FR" sz="1600" i="1" u="sng" dirty="0">
              <a:latin typeface="Century Gothic" panose="020B0502020202020204" pitchFamily="34" charset="0"/>
            </a:endParaRPr>
          </a:p>
        </p:txBody>
      </p:sp>
      <p:pic>
        <p:nvPicPr>
          <p:cNvPr id="10" name="Image 9" descr="Site Al omran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15" y="8195520"/>
            <a:ext cx="2141779" cy="570299"/>
          </a:xfrm>
          <a:prstGeom prst="rect">
            <a:avLst/>
          </a:prstGeom>
        </p:spPr>
      </p:pic>
      <p:pic>
        <p:nvPicPr>
          <p:cNvPr id="19" name="Image 18" descr="Bande titre AppelOff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7" y="1222364"/>
            <a:ext cx="4848544" cy="168159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39511" y="222222"/>
            <a:ext cx="7153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MA" sz="3200" b="1" dirty="0">
                <a:solidFill>
                  <a:srgbClr val="00B050"/>
                </a:solidFill>
                <a:latin typeface="Century Gothic"/>
                <a:cs typeface="Century Gothic"/>
              </a:rPr>
              <a:t>إعلان</a:t>
            </a:r>
            <a:r>
              <a:rPr lang="ar-MA" sz="3600" b="1" dirty="0">
                <a:solidFill>
                  <a:srgbClr val="00B050"/>
                </a:solidFill>
                <a:latin typeface="Century Gothic"/>
                <a:cs typeface="Century Gothic"/>
              </a:rPr>
              <a:t> بيع عن طريق الشباك المفتوح </a:t>
            </a:r>
            <a:endParaRPr lang="fr-FR" sz="3600" b="1" dirty="0">
              <a:solidFill>
                <a:srgbClr val="00B050"/>
              </a:solidFill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-304179" y="1484124"/>
            <a:ext cx="5039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MA" altLang="fr-FR" sz="2000" b="1" dirty="0">
                <a:solidFill>
                  <a:prstClr val="black"/>
                </a:solidFill>
                <a:latin typeface="MS PGothic" panose="020B0600070205080204" pitchFamily="34" charset="-128"/>
                <a:cs typeface="AGA Abasan Regular"/>
              </a:rPr>
              <a:t>بقع أرضية</a:t>
            </a:r>
            <a:r>
              <a:rPr lang="fr-FR" altLang="fr-FR" sz="2000" b="1" dirty="0">
                <a:solidFill>
                  <a:prstClr val="black"/>
                </a:solidFill>
                <a:latin typeface="MS PGothic" panose="020B0600070205080204" pitchFamily="34" charset="-128"/>
                <a:cs typeface="AGA Abasan Regular"/>
              </a:rPr>
              <a:t> </a:t>
            </a:r>
            <a:r>
              <a:rPr lang="ar-MA" altLang="fr-FR" sz="2400" b="1" dirty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تجزئة المنتزه إضافي</a:t>
            </a:r>
            <a:r>
              <a:rPr lang="es-ES" altLang="fr-FR" sz="2400" b="1" dirty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 </a:t>
            </a:r>
            <a:r>
              <a:rPr lang="ar-MA" altLang="fr-FR" sz="2400" b="1" dirty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الشطر الأول</a:t>
            </a:r>
          </a:p>
          <a:p>
            <a:pPr algn="r" rtl="1"/>
            <a:r>
              <a:rPr lang="ar-MA" altLang="fr-FR" sz="2400" b="1" dirty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 </a:t>
            </a:r>
          </a:p>
        </p:txBody>
      </p:sp>
      <p:pic>
        <p:nvPicPr>
          <p:cNvPr id="17" name="Image 16" descr="Logo al omrane VA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2544" y="1222364"/>
            <a:ext cx="1884885" cy="1681590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-113230" y="6651778"/>
            <a:ext cx="37814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defTabSz="457200" rtl="1"/>
            <a:endParaRPr lang="ar-SA" sz="1400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80742" y="4529989"/>
            <a:ext cx="36570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MA" sz="2000" b="1" dirty="0">
                <a:solidFill>
                  <a:schemeClr val="bg1"/>
                </a:solidFill>
                <a:cs typeface="+mj-cs"/>
              </a:rPr>
              <a:t>تنهيي شركة العمران الرباط - سلا - القنيطرة لعموم المواطنين أنها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تضع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للبيع عن طريق الشباك المفتوح بقع أرضية من صنف سفلي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للتجارة +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4 طوابق و شقق إقتصادية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تجدون خصائصها بالجدول أسفله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.</a:t>
            </a:r>
          </a:p>
          <a:p>
            <a:pPr lvl="0" algn="r" rtl="1"/>
            <a:r>
              <a:rPr lang="es-ES" sz="2000" b="1" dirty="0">
                <a:solidFill>
                  <a:schemeClr val="bg1"/>
                </a:solidFill>
                <a:cs typeface="+mj-cs"/>
              </a:rPr>
              <a:t> 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على الراغبين في إقتناء أحد المنتوجات </a:t>
            </a:r>
            <a:endParaRPr lang="es-ES" sz="2000" b="1" dirty="0">
              <a:solidFill>
                <a:schemeClr val="bg1"/>
              </a:solidFill>
              <a:cs typeface="+mj-cs"/>
            </a:endParaRPr>
          </a:p>
          <a:p>
            <a:pPr lvl="0" algn="r" rtl="1"/>
            <a:r>
              <a:rPr lang="es-ES" sz="2000" b="1" dirty="0">
                <a:solidFill>
                  <a:schemeClr val="bg1"/>
                </a:solidFill>
                <a:cs typeface="+mj-cs"/>
              </a:rPr>
              <a:t>  </a:t>
            </a:r>
            <a:r>
              <a:rPr lang="ar-MA" sz="2000" b="1" dirty="0">
                <a:solidFill>
                  <a:schemeClr val="bg1"/>
                </a:solidFill>
                <a:cs typeface="+mj-cs"/>
              </a:rPr>
              <a:t>الإتصال بالمصلحة التجارية لوكالة العمران سلا</a:t>
            </a:r>
            <a:r>
              <a:rPr lang="es-ES" sz="2000" b="1" dirty="0">
                <a:solidFill>
                  <a:schemeClr val="bg1"/>
                </a:solidFill>
                <a:cs typeface="+mj-cs"/>
              </a:rPr>
              <a:t>.</a:t>
            </a:r>
            <a:endParaRPr lang="fr-FR" sz="2000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21" name="ZoneTexte 24"/>
          <p:cNvSpPr txBox="1"/>
          <p:nvPr/>
        </p:nvSpPr>
        <p:spPr>
          <a:xfrm>
            <a:off x="2100573" y="10045801"/>
            <a:ext cx="5575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437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87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31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74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718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620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0056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1493" algn="l" defTabSz="521437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ar-MA" sz="1200" b="1" dirty="0"/>
              <a:t>العمران الرباط  سلا  القنيطرة</a:t>
            </a:r>
            <a:endParaRPr lang="x-none" sz="1200" b="1" dirty="0"/>
          </a:p>
          <a:p>
            <a:pPr algn="r"/>
            <a:r>
              <a:rPr lang="fr-FR" sz="1200" b="1" dirty="0"/>
              <a:t>    </a:t>
            </a:r>
            <a:r>
              <a:rPr lang="ar-MA" sz="1200" b="1" dirty="0"/>
              <a:t> </a:t>
            </a:r>
            <a:r>
              <a:rPr lang="ar-MA" sz="1200" b="1" dirty="0" err="1"/>
              <a:t>إلو</a:t>
            </a:r>
            <a:r>
              <a:rPr lang="ar-MA" sz="1200" b="1" dirty="0"/>
              <a:t> 31 زنقة نرجس </a:t>
            </a:r>
            <a:r>
              <a:rPr lang="ar-MA" sz="1200" b="1" dirty="0" err="1"/>
              <a:t>سكتور</a:t>
            </a:r>
            <a:r>
              <a:rPr lang="ar-MA" sz="1200" b="1" dirty="0"/>
              <a:t> 17 حي الرياض  الرباط</a:t>
            </a:r>
            <a:endParaRPr lang="x-none" sz="1200" b="1"/>
          </a:p>
          <a:p>
            <a:pPr algn="r"/>
            <a:r>
              <a:rPr lang="ar-MA" sz="1200" b="1" dirty="0"/>
              <a:t> الهاتف:05.37.28.71.71  الفاكس : 05.37.56.32.42 </a:t>
            </a:r>
          </a:p>
          <a:p>
            <a:pPr algn="r"/>
            <a:r>
              <a:rPr lang="ar-MA" sz="1200" b="1" dirty="0"/>
              <a:t> </a:t>
            </a:r>
            <a:endParaRPr lang="fr-FR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-57149" y="5729717"/>
            <a:ext cx="33504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1450" algn="ctr" defTabSz="520700" rtl="1" fontAlgn="base">
              <a:spcBef>
                <a:spcPct val="0"/>
              </a:spcBef>
              <a:spcAft>
                <a:spcPct val="0"/>
              </a:spcAft>
            </a:pPr>
            <a:r>
              <a:rPr lang="ar-MA" sz="1800" b="1" dirty="0">
                <a:latin typeface="Arial" panose="020B0604020202020204" pitchFamily="34" charset="0"/>
              </a:rPr>
              <a:t> للمزيد من المعلومات الرجاء الاتصال </a:t>
            </a:r>
            <a:r>
              <a:rPr lang="fr-FR" sz="1800" b="1" dirty="0" smtClean="0">
                <a:latin typeface="Arial" panose="020B0604020202020204" pitchFamily="34" charset="0"/>
              </a:rPr>
              <a:t>           </a:t>
            </a:r>
            <a:r>
              <a:rPr lang="ar-MA" sz="1800" b="1" dirty="0" smtClean="0">
                <a:latin typeface="Arial" panose="020B0604020202020204" pitchFamily="34" charset="0"/>
              </a:rPr>
              <a:t>بوكالة </a:t>
            </a:r>
            <a:r>
              <a:rPr lang="ar-MA" sz="1800" b="1" dirty="0">
                <a:latin typeface="Arial" panose="020B0604020202020204" pitchFamily="34" charset="0"/>
              </a:rPr>
              <a:t>سلا  : </a:t>
            </a:r>
          </a:p>
          <a:p>
            <a:pPr indent="-171450" algn="ctr" defTabSz="520700" rtl="1" fontAlgn="base">
              <a:spcBef>
                <a:spcPct val="0"/>
              </a:spcBef>
              <a:spcAft>
                <a:spcPct val="0"/>
              </a:spcAft>
            </a:pPr>
            <a:r>
              <a:rPr lang="ar-MA" sz="1800" b="1" dirty="0">
                <a:latin typeface="Arial" panose="020B0604020202020204" pitchFamily="34" charset="0"/>
              </a:rPr>
              <a:t>شارع عبد الكريم الخطابي  فيلا  رقم  33 </a:t>
            </a:r>
            <a:endParaRPr lang="es-ES" sz="1800" b="1" dirty="0">
              <a:latin typeface="Arial" panose="020B0604020202020204" pitchFamily="34" charset="0"/>
            </a:endParaRPr>
          </a:p>
          <a:p>
            <a:pPr indent="-171450" algn="ctr" defTabSz="520700" rtl="1" fontAlgn="base">
              <a:spcBef>
                <a:spcPct val="0"/>
              </a:spcBef>
              <a:spcAft>
                <a:spcPct val="0"/>
              </a:spcAft>
            </a:pPr>
            <a:r>
              <a:rPr lang="ar-MA" sz="1800" b="1" dirty="0">
                <a:latin typeface="Arial" panose="020B0604020202020204" pitchFamily="34" charset="0"/>
              </a:rPr>
              <a:t>حي السلام سلا </a:t>
            </a:r>
            <a:endParaRPr lang="es-ES" sz="1800" b="1" dirty="0">
              <a:latin typeface="Arial" panose="020B0604020202020204" pitchFamily="34" charset="0"/>
            </a:endParaRPr>
          </a:p>
          <a:p>
            <a:pPr indent="-171450" algn="ctr" defTabSz="520700" rtl="1" fontAlgn="base">
              <a:spcBef>
                <a:spcPct val="0"/>
              </a:spcBef>
              <a:spcAft>
                <a:spcPct val="0"/>
              </a:spcAft>
            </a:pPr>
            <a:endParaRPr lang="ar-MA" sz="1800" b="1" dirty="0">
              <a:latin typeface="Arial" panose="020B0604020202020204" pitchFamily="34" charset="0"/>
            </a:endParaRPr>
          </a:p>
          <a:p>
            <a:pPr algn="ctr" defTabSz="520700" rtl="1" fontAlgn="base">
              <a:spcBef>
                <a:spcPct val="0"/>
              </a:spcBef>
              <a:spcAft>
                <a:spcPct val="0"/>
              </a:spcAft>
            </a:pPr>
            <a:r>
              <a:rPr lang="ar-MA" sz="2000" b="1" u="sng" dirty="0">
                <a:latin typeface="Arial" panose="020B0604020202020204" pitchFamily="34" charset="0"/>
              </a:rPr>
              <a:t>الهاتف:  </a:t>
            </a:r>
            <a:r>
              <a:rPr lang="fr-FR" sz="2000" b="1" u="sng" dirty="0">
                <a:latin typeface="Arial" panose="020B0604020202020204" pitchFamily="34" charset="0"/>
              </a:rPr>
              <a:t>05 37 80 21 62 </a:t>
            </a:r>
            <a:endParaRPr lang="ar-MA" sz="2000" b="1" u="sng" dirty="0">
              <a:latin typeface="Arial" panose="020B0604020202020204" pitchFamily="34" charset="0"/>
            </a:endParaRPr>
          </a:p>
          <a:p>
            <a:pPr algn="ctr" rtl="1"/>
            <a:endParaRPr lang="ar-DZ" sz="1600" u="sng" dirty="0">
              <a:solidFill>
                <a:srgbClr val="981C8B"/>
              </a:solidFill>
            </a:endParaRPr>
          </a:p>
        </p:txBody>
      </p:sp>
      <p:pic>
        <p:nvPicPr>
          <p:cNvPr id="23" name="Image 22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FA031788-AF61-4DE9-87F8-25414CE95E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6361" y="10659839"/>
            <a:ext cx="7653238" cy="30422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9511" y="6992137"/>
            <a:ext cx="37814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rtl="1"/>
            <a:r>
              <a:rPr lang="ar-MA" sz="1600" b="1" dirty="0">
                <a:solidFill>
                  <a:prstClr val="white"/>
                </a:solidFill>
                <a:latin typeface="Angsana New" pitchFamily="18" charset="-34"/>
                <a:cs typeface="AGA Abasan Regular" pitchFamily="2" charset="-78"/>
              </a:rPr>
              <a:t> </a:t>
            </a:r>
            <a:endParaRPr lang="ar-MA" sz="1600" b="1" dirty="0">
              <a:latin typeface="Angsana New" pitchFamily="18" charset="-34"/>
            </a:endParaRPr>
          </a:p>
        </p:txBody>
      </p:sp>
      <p:sp>
        <p:nvSpPr>
          <p:cNvPr id="12" name="Rectangle à coins arrondis 11"/>
          <p:cNvSpPr/>
          <p:nvPr/>
        </p:nvSpPr>
        <p:spPr>
          <a:xfrm rot="21020436">
            <a:off x="404744" y="3770922"/>
            <a:ext cx="3125618" cy="1041645"/>
          </a:xfrm>
          <a:prstGeom prst="wedgeRoundRectCallou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400" b="1" dirty="0">
                <a:solidFill>
                  <a:srgbClr val="FF0000"/>
                </a:solidFill>
                <a:latin typeface="Simplified Arabic" pitchFamily="18" charset="-78"/>
                <a:cs typeface="AGA Abasan Regular"/>
              </a:rPr>
              <a:t>عرض صالح في حدود المخزون المتوفر</a:t>
            </a:r>
            <a:endParaRPr lang="fr-FR" sz="2400" b="1" dirty="0">
              <a:solidFill>
                <a:srgbClr val="FF0000"/>
              </a:solidFill>
              <a:latin typeface="Simplified Arabic" pitchFamily="18" charset="-78"/>
              <a:cs typeface="AGA Abasan Regular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0A1656AA-3424-D543-80D4-12D08A7C1895}"/>
              </a:ext>
            </a:extLst>
          </p:cNvPr>
          <p:cNvSpPr txBox="1"/>
          <p:nvPr/>
        </p:nvSpPr>
        <p:spPr>
          <a:xfrm>
            <a:off x="618086" y="1879672"/>
            <a:ext cx="158710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800" b="1" dirty="0">
                <a:solidFill>
                  <a:srgbClr val="FF0000"/>
                </a:solidFill>
                <a:latin typeface="ae_AlMateen" pitchFamily="18" charset="-78"/>
                <a:cs typeface="AGA Abasan Regular" pitchFamily="2" charset="-78"/>
              </a:rPr>
              <a:t>-</a:t>
            </a:r>
            <a:r>
              <a:rPr lang="ar-MA" altLang="fr-FR" sz="2800" b="1" dirty="0">
                <a:solidFill>
                  <a:srgbClr val="E60000"/>
                </a:solidFill>
                <a:latin typeface="ae_AlMateen" pitchFamily="18" charset="-78"/>
                <a:cs typeface="AGA Abasan Regular" pitchFamily="2" charset="-78"/>
              </a:rPr>
              <a:t>سلا</a:t>
            </a:r>
            <a:r>
              <a:rPr lang="fr-FR" altLang="fr-FR" sz="2800" b="1" dirty="0">
                <a:solidFill>
                  <a:srgbClr val="E60000"/>
                </a:solidFill>
                <a:latin typeface="ae_AlMateen" pitchFamily="18" charset="-78"/>
                <a:cs typeface="AGA Abasan Regular" pitchFamily="2" charset="-78"/>
              </a:rPr>
              <a:t>-</a:t>
            </a:r>
            <a:endParaRPr lang="fr-FR" sz="2800" dirty="0"/>
          </a:p>
        </p:txBody>
      </p:sp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xmlns="" id="{D06B89C0-2AF8-6D45-8489-2C25429435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0491300"/>
              </p:ext>
            </p:extLst>
          </p:nvPr>
        </p:nvGraphicFramePr>
        <p:xfrm>
          <a:off x="3083520" y="7396694"/>
          <a:ext cx="4463909" cy="2323802"/>
        </p:xfrm>
        <a:graphic>
          <a:graphicData uri="http://schemas.openxmlformats.org/drawingml/2006/table">
            <a:tbl>
              <a:tblPr/>
              <a:tblGrid>
                <a:gridCol w="10423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4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87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180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7555">
                <a:tc>
                  <a:txBody>
                    <a:bodyPr/>
                    <a:lstStyle/>
                    <a:p>
                      <a:pPr marL="0" marR="0" indent="0" algn="ctr" defTabSz="521437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 معدل المساحة  بالمتر المربع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صنف المنتوج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1437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MA" sz="16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  <a:p>
                      <a:pPr marL="0" marR="0" indent="0" algn="ctr" defTabSz="521437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16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المشروع </a:t>
                      </a:r>
                    </a:p>
                    <a:p>
                      <a:pPr algn="ctr" rtl="1" fontAlgn="ctr"/>
                      <a:endParaRPr lang="ar-MA" sz="16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6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الموقع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97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²</a:t>
                      </a:r>
                      <a:r>
                        <a:rPr lang="ar-MA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م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 </a:t>
                      </a:r>
                      <a:r>
                        <a:rPr lang="es-ES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242</a:t>
                      </a:r>
                      <a:endParaRPr lang="ar-MA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قطع من  صنف  سفلي للتجارة + 4 طوابق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المنتزه إضافي </a:t>
                      </a:r>
                      <a:endParaRPr lang="es-ES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  <a:p>
                      <a:pPr algn="ctr" rtl="1" fontAlgn="ctr"/>
                      <a:r>
                        <a:rPr lang="ar-M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GA Abasan Regular"/>
                        </a:rPr>
                        <a:t>الشطر الأول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 fontAlgn="ctr"/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سلا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85248">
                <a:tc>
                  <a:txBody>
                    <a:bodyPr/>
                    <a:lstStyle/>
                    <a:p>
                      <a:pPr marL="0" marR="0" lvl="0" indent="0" algn="ctr" defTabSz="5214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²</a:t>
                      </a:r>
                      <a:r>
                        <a:rPr lang="ar-MA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م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  <a:endParaRPr lang="ar-MA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521437" rtl="0" eaLnBrk="1" fontAlgn="ctr" latinLnBrk="0" hangingPunct="1"/>
                      <a:endParaRPr lang="ar-MA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fontAlgn="ctr" latinLnBrk="0" hangingPunct="1"/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شقق إقتصادية ب250000 درهم دون إحتساب الرسوم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fontAlgn="ctr" latinLnBrk="0" hangingPunct="1"/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كلتوم </a:t>
                      </a:r>
                      <a:r>
                        <a:rPr lang="ar-MA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GA Abasan Regular"/>
                        </a:rPr>
                        <a:t>الشطر</a:t>
                      </a:r>
                      <a:r>
                        <a:rPr lang="ar-MA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j-cs"/>
                        </a:rPr>
                        <a:t> الثاني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521437" rtl="0" eaLnBrk="1" fontAlgn="ctr" latinLnBrk="0" hangingPunct="1"/>
                      <a:endParaRPr lang="ar-MA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+mj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6643846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B8660FEE-33AB-DA45-A704-E84EE7039614}"/>
              </a:ext>
            </a:extLst>
          </p:cNvPr>
          <p:cNvSpPr/>
          <p:nvPr/>
        </p:nvSpPr>
        <p:spPr>
          <a:xfrm>
            <a:off x="-289665" y="1879672"/>
            <a:ext cx="5039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MA" sz="2000" b="1" dirty="0">
                <a:latin typeface="Arial" panose="020B0604020202020204" pitchFamily="34" charset="0"/>
              </a:rPr>
              <a:t>شقق </a:t>
            </a:r>
            <a:r>
              <a:rPr lang="ar-MA" sz="2000" b="1" dirty="0" err="1">
                <a:latin typeface="Arial" panose="020B0604020202020204" pitchFamily="34" charset="0"/>
              </a:rPr>
              <a:t>إقتصادية</a:t>
            </a:r>
            <a:r>
              <a:rPr lang="ar-MA" sz="2000" b="1" dirty="0">
                <a:latin typeface="Arial" panose="020B0604020202020204" pitchFamily="34" charset="0"/>
              </a:rPr>
              <a:t> </a:t>
            </a:r>
            <a:r>
              <a:rPr lang="ar-MA" altLang="fr-FR" sz="2400" b="1" dirty="0" smtClean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كلثوم </a:t>
            </a:r>
            <a:r>
              <a:rPr lang="ar-MA" altLang="fr-FR" sz="2400" b="1" dirty="0">
                <a:solidFill>
                  <a:schemeClr val="accent3">
                    <a:lumMod val="75000"/>
                  </a:schemeClr>
                </a:solidFill>
                <a:latin typeface="ae_AlMateen" pitchFamily="18" charset="-78"/>
                <a:cs typeface="AGA Abasan Regular" pitchFamily="2" charset="-78"/>
              </a:rPr>
              <a:t>الشطر الثاني</a:t>
            </a:r>
          </a:p>
          <a:p>
            <a:pPr algn="r" rtl="1"/>
            <a:endParaRPr lang="ar-MA" altLang="fr-FR" sz="2400" b="1" dirty="0">
              <a:solidFill>
                <a:schemeClr val="accent3">
                  <a:lumMod val="75000"/>
                </a:schemeClr>
              </a:solidFill>
              <a:latin typeface="ae_AlMateen" pitchFamily="18" charset="-78"/>
              <a:cs typeface="AGA Abasan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42156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7539</TotalTime>
  <Words>371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Maa Nyna</dc:creator>
  <cp:lastModifiedBy>hp</cp:lastModifiedBy>
  <cp:revision>529</cp:revision>
  <cp:lastPrinted>2020-06-03T11:17:34Z</cp:lastPrinted>
  <dcterms:created xsi:type="dcterms:W3CDTF">2014-05-12T10:25:50Z</dcterms:created>
  <dcterms:modified xsi:type="dcterms:W3CDTF">2022-04-07T10:27:41Z</dcterms:modified>
</cp:coreProperties>
</file>