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708900" cy="10591800"/>
  <p:notesSz cx="7708900" cy="105918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D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2554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40100" cy="5302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367213" y="0"/>
            <a:ext cx="3340100" cy="5302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A639D2-A321-41FC-8469-B6DE9BAF2479}" type="datetimeFigureOut">
              <a:rPr lang="fr-FR" smtClean="0"/>
              <a:t>30/06/2022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552700" y="1323975"/>
            <a:ext cx="2603500" cy="3575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71525" y="5097463"/>
            <a:ext cx="6165850" cy="41703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10061575"/>
            <a:ext cx="3340100" cy="5302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367213" y="10061575"/>
            <a:ext cx="3340100" cy="5302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DFC62B-AD2A-4623-83F5-A0AFC74999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3169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185988" y="1235075"/>
            <a:ext cx="2425700" cy="3332163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FE386-446A-49B7-B72B-77C838A2F7ED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478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78167" y="3283458"/>
            <a:ext cx="6552565" cy="22242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56335" y="5931408"/>
            <a:ext cx="5396230" cy="2647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6336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6336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5445" y="2436114"/>
            <a:ext cx="3353371" cy="69905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970083" y="2436114"/>
            <a:ext cx="3353371" cy="69905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6336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135247" y="419100"/>
            <a:ext cx="6509136" cy="1277111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1746504"/>
            <a:ext cx="7703819" cy="7405116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117591" y="7435596"/>
            <a:ext cx="1711452" cy="402336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065776" y="7016496"/>
            <a:ext cx="1807464" cy="379476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5108447" y="7036308"/>
            <a:ext cx="1737359" cy="35814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1927" y="54610"/>
            <a:ext cx="6845045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06336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6100" y="3031236"/>
            <a:ext cx="4383405" cy="48907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21026" y="9850374"/>
            <a:ext cx="2466848" cy="5295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5445" y="9850374"/>
            <a:ext cx="1773047" cy="5295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50408" y="9850374"/>
            <a:ext cx="1773047" cy="5295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26" Type="http://schemas.openxmlformats.org/officeDocument/2006/relationships/image" Target="../media/image29.png"/><Relationship Id="rId39" Type="http://schemas.openxmlformats.org/officeDocument/2006/relationships/image" Target="../media/image42.jpg"/><Relationship Id="rId21" Type="http://schemas.openxmlformats.org/officeDocument/2006/relationships/image" Target="../media/image24.png"/><Relationship Id="rId34" Type="http://schemas.openxmlformats.org/officeDocument/2006/relationships/image" Target="../media/image37.png"/><Relationship Id="rId42" Type="http://schemas.openxmlformats.org/officeDocument/2006/relationships/image" Target="../media/image45.png"/><Relationship Id="rId47" Type="http://schemas.openxmlformats.org/officeDocument/2006/relationships/image" Target="../media/image50.png"/><Relationship Id="rId50" Type="http://schemas.openxmlformats.org/officeDocument/2006/relationships/image" Target="../media/image53.png"/><Relationship Id="rId55" Type="http://schemas.openxmlformats.org/officeDocument/2006/relationships/image" Target="../media/image58.png"/><Relationship Id="rId63" Type="http://schemas.openxmlformats.org/officeDocument/2006/relationships/image" Target="../media/image66.jpg"/><Relationship Id="rId68" Type="http://schemas.openxmlformats.org/officeDocument/2006/relationships/image" Target="../media/image71.png"/><Relationship Id="rId76" Type="http://schemas.openxmlformats.org/officeDocument/2006/relationships/image" Target="../media/image79.png"/><Relationship Id="rId7" Type="http://schemas.openxmlformats.org/officeDocument/2006/relationships/image" Target="../media/image10.png"/><Relationship Id="rId71" Type="http://schemas.openxmlformats.org/officeDocument/2006/relationships/image" Target="../media/image74.png"/><Relationship Id="rId2" Type="http://schemas.openxmlformats.org/officeDocument/2006/relationships/hyperlink" Target="http://www.alomrane.gov.ma/" TargetMode="External"/><Relationship Id="rId16" Type="http://schemas.openxmlformats.org/officeDocument/2006/relationships/image" Target="../media/image19.png"/><Relationship Id="rId29" Type="http://schemas.openxmlformats.org/officeDocument/2006/relationships/image" Target="../media/image32.png"/><Relationship Id="rId11" Type="http://schemas.openxmlformats.org/officeDocument/2006/relationships/image" Target="../media/image14.png"/><Relationship Id="rId24" Type="http://schemas.openxmlformats.org/officeDocument/2006/relationships/image" Target="../media/image27.png"/><Relationship Id="rId32" Type="http://schemas.openxmlformats.org/officeDocument/2006/relationships/image" Target="../media/image35.png"/><Relationship Id="rId37" Type="http://schemas.openxmlformats.org/officeDocument/2006/relationships/image" Target="../media/image40.png"/><Relationship Id="rId40" Type="http://schemas.openxmlformats.org/officeDocument/2006/relationships/image" Target="../media/image43.jpg"/><Relationship Id="rId45" Type="http://schemas.openxmlformats.org/officeDocument/2006/relationships/image" Target="../media/image48.png"/><Relationship Id="rId53" Type="http://schemas.openxmlformats.org/officeDocument/2006/relationships/image" Target="../media/image56.png"/><Relationship Id="rId58" Type="http://schemas.openxmlformats.org/officeDocument/2006/relationships/image" Target="../media/image61.png"/><Relationship Id="rId66" Type="http://schemas.openxmlformats.org/officeDocument/2006/relationships/image" Target="../media/image69.png"/><Relationship Id="rId74" Type="http://schemas.openxmlformats.org/officeDocument/2006/relationships/image" Target="../media/image77.png"/><Relationship Id="rId79" Type="http://schemas.openxmlformats.org/officeDocument/2006/relationships/image" Target="../media/image82.png"/><Relationship Id="rId5" Type="http://schemas.openxmlformats.org/officeDocument/2006/relationships/image" Target="../media/image8.png"/><Relationship Id="rId61" Type="http://schemas.openxmlformats.org/officeDocument/2006/relationships/image" Target="../media/image64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31" Type="http://schemas.openxmlformats.org/officeDocument/2006/relationships/image" Target="../media/image34.png"/><Relationship Id="rId44" Type="http://schemas.openxmlformats.org/officeDocument/2006/relationships/image" Target="../media/image47.png"/><Relationship Id="rId52" Type="http://schemas.openxmlformats.org/officeDocument/2006/relationships/image" Target="../media/image55.png"/><Relationship Id="rId60" Type="http://schemas.openxmlformats.org/officeDocument/2006/relationships/image" Target="../media/image63.png"/><Relationship Id="rId65" Type="http://schemas.openxmlformats.org/officeDocument/2006/relationships/image" Target="../media/image68.png"/><Relationship Id="rId73" Type="http://schemas.openxmlformats.org/officeDocument/2006/relationships/image" Target="../media/image76.png"/><Relationship Id="rId78" Type="http://schemas.openxmlformats.org/officeDocument/2006/relationships/image" Target="../media/image81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Relationship Id="rId22" Type="http://schemas.openxmlformats.org/officeDocument/2006/relationships/image" Target="../media/image25.png"/><Relationship Id="rId27" Type="http://schemas.openxmlformats.org/officeDocument/2006/relationships/image" Target="../media/image30.png"/><Relationship Id="rId30" Type="http://schemas.openxmlformats.org/officeDocument/2006/relationships/image" Target="../media/image33.png"/><Relationship Id="rId35" Type="http://schemas.openxmlformats.org/officeDocument/2006/relationships/image" Target="../media/image38.png"/><Relationship Id="rId43" Type="http://schemas.openxmlformats.org/officeDocument/2006/relationships/image" Target="../media/image46.png"/><Relationship Id="rId48" Type="http://schemas.openxmlformats.org/officeDocument/2006/relationships/image" Target="../media/image51.png"/><Relationship Id="rId56" Type="http://schemas.openxmlformats.org/officeDocument/2006/relationships/image" Target="../media/image59.png"/><Relationship Id="rId64" Type="http://schemas.openxmlformats.org/officeDocument/2006/relationships/image" Target="../media/image67.png"/><Relationship Id="rId69" Type="http://schemas.openxmlformats.org/officeDocument/2006/relationships/image" Target="../media/image72.png"/><Relationship Id="rId77" Type="http://schemas.openxmlformats.org/officeDocument/2006/relationships/image" Target="../media/image80.png"/><Relationship Id="rId8" Type="http://schemas.openxmlformats.org/officeDocument/2006/relationships/image" Target="../media/image11.png"/><Relationship Id="rId51" Type="http://schemas.openxmlformats.org/officeDocument/2006/relationships/image" Target="../media/image54.png"/><Relationship Id="rId72" Type="http://schemas.openxmlformats.org/officeDocument/2006/relationships/image" Target="../media/image75.png"/><Relationship Id="rId80" Type="http://schemas.openxmlformats.org/officeDocument/2006/relationships/image" Target="../media/image83.png"/><Relationship Id="rId3" Type="http://schemas.openxmlformats.org/officeDocument/2006/relationships/image" Target="../media/image6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5" Type="http://schemas.openxmlformats.org/officeDocument/2006/relationships/image" Target="../media/image28.png"/><Relationship Id="rId33" Type="http://schemas.openxmlformats.org/officeDocument/2006/relationships/image" Target="../media/image36.png"/><Relationship Id="rId38" Type="http://schemas.openxmlformats.org/officeDocument/2006/relationships/image" Target="../media/image41.png"/><Relationship Id="rId46" Type="http://schemas.openxmlformats.org/officeDocument/2006/relationships/image" Target="../media/image49.png"/><Relationship Id="rId59" Type="http://schemas.openxmlformats.org/officeDocument/2006/relationships/image" Target="../media/image62.png"/><Relationship Id="rId67" Type="http://schemas.openxmlformats.org/officeDocument/2006/relationships/image" Target="../media/image70.png"/><Relationship Id="rId20" Type="http://schemas.openxmlformats.org/officeDocument/2006/relationships/image" Target="../media/image23.png"/><Relationship Id="rId41" Type="http://schemas.openxmlformats.org/officeDocument/2006/relationships/image" Target="../media/image44.png"/><Relationship Id="rId54" Type="http://schemas.openxmlformats.org/officeDocument/2006/relationships/image" Target="../media/image57.png"/><Relationship Id="rId62" Type="http://schemas.openxmlformats.org/officeDocument/2006/relationships/image" Target="../media/image65.png"/><Relationship Id="rId70" Type="http://schemas.openxmlformats.org/officeDocument/2006/relationships/image" Target="../media/image73.png"/><Relationship Id="rId75" Type="http://schemas.openxmlformats.org/officeDocument/2006/relationships/image" Target="../media/image7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5" Type="http://schemas.openxmlformats.org/officeDocument/2006/relationships/image" Target="../media/image18.png"/><Relationship Id="rId23" Type="http://schemas.openxmlformats.org/officeDocument/2006/relationships/image" Target="../media/image26.png"/><Relationship Id="rId28" Type="http://schemas.openxmlformats.org/officeDocument/2006/relationships/image" Target="../media/image31.png"/><Relationship Id="rId36" Type="http://schemas.openxmlformats.org/officeDocument/2006/relationships/image" Target="../media/image39.png"/><Relationship Id="rId49" Type="http://schemas.openxmlformats.org/officeDocument/2006/relationships/image" Target="../media/image52.png"/><Relationship Id="rId57" Type="http://schemas.openxmlformats.org/officeDocument/2006/relationships/image" Target="../media/image6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4.jpeg"/><Relationship Id="rId7" Type="http://schemas.openxmlformats.org/officeDocument/2006/relationships/image" Target="../media/image8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7.jpeg"/><Relationship Id="rId5" Type="http://schemas.openxmlformats.org/officeDocument/2006/relationships/image" Target="../media/image86.jpeg"/><Relationship Id="rId4" Type="http://schemas.openxmlformats.org/officeDocument/2006/relationships/image" Target="../media/image8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5100" y="7076313"/>
            <a:ext cx="15024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www.alomrane.gov.ma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46810">
              <a:lnSpc>
                <a:spcPct val="100000"/>
              </a:lnSpc>
              <a:spcBef>
                <a:spcPts val="100"/>
              </a:spcBef>
            </a:pPr>
            <a:r>
              <a:rPr spc="-75" dirty="0"/>
              <a:t>AVIS</a:t>
            </a:r>
            <a:r>
              <a:rPr spc="265" dirty="0"/>
              <a:t> </a:t>
            </a:r>
            <a:r>
              <a:rPr spc="-5" dirty="0"/>
              <a:t>DE</a:t>
            </a:r>
            <a:r>
              <a:rPr spc="-15" dirty="0"/>
              <a:t> </a:t>
            </a:r>
            <a:r>
              <a:rPr dirty="0"/>
              <a:t>VENTE</a:t>
            </a:r>
            <a:r>
              <a:rPr spc="-30" dirty="0"/>
              <a:t> </a:t>
            </a:r>
            <a:r>
              <a:rPr dirty="0"/>
              <a:t>A</a:t>
            </a:r>
            <a:r>
              <a:rPr spc="-15" dirty="0"/>
              <a:t> </a:t>
            </a:r>
            <a:r>
              <a:rPr spc="-5" dirty="0"/>
              <a:t>GUICHET</a:t>
            </a:r>
            <a:r>
              <a:rPr spc="-15" dirty="0"/>
              <a:t> </a:t>
            </a:r>
            <a:r>
              <a:rPr spc="-25" dirty="0"/>
              <a:t>OUVERT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0" y="492252"/>
            <a:ext cx="7703820" cy="10079990"/>
            <a:chOff x="0" y="492252"/>
            <a:chExt cx="7703820" cy="1007999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08404" y="1400556"/>
              <a:ext cx="2214372" cy="431292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663696" y="1400556"/>
              <a:ext cx="353567" cy="431292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00855" y="1400556"/>
              <a:ext cx="1222248" cy="431292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764023" y="1400556"/>
              <a:ext cx="353567" cy="431292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902708" y="1400556"/>
              <a:ext cx="1274064" cy="431292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917691" y="1400556"/>
              <a:ext cx="316991" cy="431292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018276" y="1400556"/>
              <a:ext cx="1167383" cy="431292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0" y="1726692"/>
              <a:ext cx="493776" cy="457200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83463" y="1726692"/>
              <a:ext cx="1243584" cy="457200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316736" y="1726692"/>
              <a:ext cx="1278636" cy="457200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321051" y="1726692"/>
              <a:ext cx="341375" cy="457200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2388107" y="1726692"/>
              <a:ext cx="649224" cy="457200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827020" y="1726692"/>
              <a:ext cx="624840" cy="457200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0" y="1970532"/>
              <a:ext cx="437388" cy="457200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234695" y="1970532"/>
              <a:ext cx="376428" cy="457200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408431" y="1970532"/>
              <a:ext cx="961644" cy="457200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167383" y="1970532"/>
              <a:ext cx="923543" cy="457200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888235" y="1970532"/>
              <a:ext cx="376427" cy="457200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2010155" y="2234184"/>
              <a:ext cx="1319783" cy="51816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2061972" y="1970532"/>
              <a:ext cx="794004" cy="457200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2654807" y="1970532"/>
              <a:ext cx="522731" cy="457200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2974848" y="1970532"/>
              <a:ext cx="477012" cy="457200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0" y="2214372"/>
              <a:ext cx="787908" cy="457200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59435" y="2478024"/>
              <a:ext cx="1155191" cy="51816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653795" y="2214372"/>
              <a:ext cx="682752" cy="457200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1062227" y="2214372"/>
              <a:ext cx="324612" cy="457200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1252727" y="2214372"/>
              <a:ext cx="589787" cy="457200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1708404" y="2214372"/>
              <a:ext cx="612648" cy="457200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2188464" y="2214372"/>
              <a:ext cx="499872" cy="457200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2554223" y="2214372"/>
              <a:ext cx="897636" cy="457200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0" y="2458212"/>
              <a:ext cx="787908" cy="457200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734568" y="2458212"/>
              <a:ext cx="964692" cy="457200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1647444" y="2458212"/>
              <a:ext cx="443483" cy="457200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2039111" y="2458212"/>
              <a:ext cx="963168" cy="457200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2950464" y="2458212"/>
              <a:ext cx="432815" cy="457200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3108960" y="2458212"/>
              <a:ext cx="342900" cy="457200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0" y="2702052"/>
              <a:ext cx="943356" cy="457200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722376" y="2702052"/>
              <a:ext cx="324611" cy="457200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0" y="8534399"/>
              <a:ext cx="7703819" cy="2037588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40" cstate="print"/>
            <a:stretch>
              <a:fillRect/>
            </a:stretch>
          </p:blipFill>
          <p:spPr>
            <a:xfrm>
              <a:off x="89915" y="492252"/>
              <a:ext cx="1030224" cy="1203959"/>
            </a:xfrm>
            <a:prstGeom prst="rect">
              <a:avLst/>
            </a:prstGeom>
          </p:spPr>
        </p:pic>
      </p:grpSp>
      <p:sp>
        <p:nvSpPr>
          <p:cNvPr id="45" name="object 45"/>
          <p:cNvSpPr txBox="1"/>
          <p:nvPr/>
        </p:nvSpPr>
        <p:spPr>
          <a:xfrm>
            <a:off x="42468" y="7716393"/>
            <a:ext cx="7158990" cy="844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461009" algn="r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FFFFFF"/>
                </a:solidFill>
                <a:latin typeface="Calibri"/>
                <a:cs typeface="Calibri"/>
              </a:rPr>
              <a:t>Prix</a:t>
            </a:r>
            <a:r>
              <a:rPr sz="9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FFFFFF"/>
                </a:solidFill>
                <a:latin typeface="Calibri"/>
                <a:cs typeface="Calibri"/>
              </a:rPr>
              <a:t>d´une</a:t>
            </a:r>
            <a:r>
              <a:rPr sz="9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FFFFFF"/>
                </a:solidFill>
                <a:latin typeface="Calibri"/>
                <a:cs typeface="Calibri"/>
              </a:rPr>
              <a:t>communication</a:t>
            </a:r>
            <a:r>
              <a:rPr sz="9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FFFFFF"/>
                </a:solidFill>
                <a:latin typeface="Calibri"/>
                <a:cs typeface="Calibri"/>
              </a:rPr>
              <a:t>locale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00">
              <a:latin typeface="Calibri"/>
              <a:cs typeface="Calibri"/>
            </a:endParaRPr>
          </a:p>
          <a:p>
            <a:pPr marL="1853564" marR="5080" indent="-1841500">
              <a:lnSpc>
                <a:spcPct val="100000"/>
              </a:lnSpc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Al</a:t>
            </a:r>
            <a:r>
              <a:rPr sz="1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Omrane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Marrakech-Safi</a:t>
            </a: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 Bd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Med</a:t>
            </a:r>
            <a:r>
              <a:rPr sz="12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V,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30" dirty="0">
                <a:solidFill>
                  <a:srgbClr val="FFFFFF"/>
                </a:solidFill>
                <a:latin typeface="Calibri"/>
                <a:cs typeface="Calibri"/>
              </a:rPr>
              <a:t>place</a:t>
            </a:r>
            <a:r>
              <a:rPr sz="12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du</a:t>
            </a:r>
            <a:r>
              <a:rPr sz="12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35" dirty="0">
                <a:solidFill>
                  <a:srgbClr val="FFFFFF"/>
                </a:solidFill>
                <a:latin typeface="Calibri"/>
                <a:cs typeface="Calibri"/>
              </a:rPr>
              <a:t>16novembre-Guéliz-Marrakech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30" dirty="0">
                <a:solidFill>
                  <a:srgbClr val="FFFFFF"/>
                </a:solidFill>
                <a:latin typeface="Calibri"/>
                <a:cs typeface="Calibri"/>
              </a:rPr>
              <a:t>/Tél:</a:t>
            </a:r>
            <a:r>
              <a:rPr sz="1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05</a:t>
            </a:r>
            <a:r>
              <a:rPr sz="1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24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33</a:t>
            </a:r>
            <a:r>
              <a:rPr sz="1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97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20</a:t>
            </a:r>
            <a:r>
              <a:rPr sz="1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/</a:t>
            </a:r>
            <a:r>
              <a:rPr sz="12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Fax</a:t>
            </a:r>
            <a:r>
              <a:rPr sz="12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r>
              <a:rPr sz="12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05</a:t>
            </a:r>
            <a:r>
              <a:rPr sz="1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24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44</a:t>
            </a:r>
            <a:r>
              <a:rPr sz="1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62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18 </a:t>
            </a:r>
            <a:r>
              <a:rPr sz="1200" spc="-25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3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2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4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200" spc="-35" dirty="0">
                <a:solidFill>
                  <a:srgbClr val="FFFFFF"/>
                </a:solidFill>
                <a:latin typeface="Calibri"/>
                <a:cs typeface="Calibri"/>
              </a:rPr>
              <a:t>mran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30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1200" spc="-35" dirty="0">
                <a:solidFill>
                  <a:srgbClr val="FFFFFF"/>
                </a:solidFill>
                <a:latin typeface="Calibri"/>
                <a:cs typeface="Calibri"/>
              </a:rPr>
              <a:t>arra</a:t>
            </a:r>
            <a:r>
              <a:rPr sz="1200" spc="-45" dirty="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sz="1200" spc="-3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spc="-4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3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spc="-4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35" dirty="0">
                <a:solidFill>
                  <a:srgbClr val="FFFFFF"/>
                </a:solidFill>
                <a:latin typeface="Calibri"/>
                <a:cs typeface="Calibri"/>
              </a:rPr>
              <a:t>un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35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1200" spc="-40" dirty="0">
                <a:solidFill>
                  <a:srgbClr val="FFFFFF"/>
                </a:solidFill>
                <a:latin typeface="Calibri"/>
                <a:cs typeface="Calibri"/>
              </a:rPr>
              <a:t>ili</a:t>
            </a:r>
            <a:r>
              <a:rPr sz="1200" spc="-3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spc="-4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35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1200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40" dirty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sz="1200" spc="-35" dirty="0">
                <a:solidFill>
                  <a:srgbClr val="FFFFFF"/>
                </a:solidFill>
                <a:latin typeface="Calibri"/>
                <a:cs typeface="Calibri"/>
              </a:rPr>
              <a:t>roup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3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4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200" spc="-35" dirty="0">
                <a:solidFill>
                  <a:srgbClr val="FFFFFF"/>
                </a:solidFill>
                <a:latin typeface="Calibri"/>
                <a:cs typeface="Calibri"/>
              </a:rPr>
              <a:t>mran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46" name="object 46"/>
          <p:cNvPicPr/>
          <p:nvPr/>
        </p:nvPicPr>
        <p:blipFill>
          <a:blip r:embed="rId41" cstate="print"/>
          <a:stretch>
            <a:fillRect/>
          </a:stretch>
        </p:blipFill>
        <p:spPr>
          <a:xfrm>
            <a:off x="22859" y="3057144"/>
            <a:ext cx="4468368" cy="4855463"/>
          </a:xfrm>
          <a:prstGeom prst="rect">
            <a:avLst/>
          </a:prstGeom>
        </p:spPr>
      </p:pic>
      <p:graphicFrame>
        <p:nvGraphicFramePr>
          <p:cNvPr id="47" name="object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1354426"/>
              </p:ext>
            </p:extLst>
          </p:nvPr>
        </p:nvGraphicFramePr>
        <p:xfrm>
          <a:off x="66100" y="3031236"/>
          <a:ext cx="4369432" cy="50176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5665"/>
                <a:gridCol w="1005205"/>
                <a:gridCol w="637539"/>
                <a:gridCol w="1210944"/>
                <a:gridCol w="640079"/>
              </a:tblGrid>
              <a:tr h="53085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454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93980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LOCALITE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-15" dirty="0">
                          <a:latin typeface="Calibri"/>
                          <a:cs typeface="Calibri"/>
                        </a:rPr>
                        <a:t>OPERATION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  <a:tc>
                  <a:txBody>
                    <a:bodyPr/>
                    <a:lstStyle/>
                    <a:p>
                      <a:pPr marL="18415" marR="11430" algn="ctr">
                        <a:lnSpc>
                          <a:spcPts val="1680"/>
                        </a:lnSpc>
                        <a:spcBef>
                          <a:spcPts val="20"/>
                        </a:spcBef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N° DE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ODUI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T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  <a:tc>
                  <a:txBody>
                    <a:bodyPr/>
                    <a:lstStyle/>
                    <a:p>
                      <a:pPr marL="309245"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TYPE</a:t>
                      </a:r>
                      <a:r>
                        <a:rPr sz="1400" b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DE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271145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PRODUIT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102235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SUP</a:t>
                      </a:r>
                      <a:r>
                        <a:rPr sz="1400" b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EN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-10" dirty="0">
                          <a:latin typeface="Calibri"/>
                          <a:cs typeface="Calibri"/>
                        </a:rPr>
                        <a:t>M²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102235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</a:tr>
              <a:tr h="233045">
                <a:tc rowSpan="2">
                  <a:txBody>
                    <a:bodyPr/>
                    <a:lstStyle/>
                    <a:p>
                      <a:pPr marL="130810" marR="11430" indent="-11176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EL</a:t>
                      </a:r>
                      <a:r>
                        <a:rPr sz="1200" spc="2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KELAA 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DES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SRAGHNA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4445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ASSALAM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GARD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GAERDERIE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172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</a:tr>
              <a:tr h="23291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ANOUR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515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HE2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195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</a:tr>
              <a:tr h="232917"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8740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sz="1200" spc="-15" dirty="0">
                          <a:latin typeface="Calibri"/>
                          <a:cs typeface="Calibri"/>
                        </a:rPr>
                        <a:t>TAMELALET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ANNARJISS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30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HC3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158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</a:tr>
              <a:tr h="23291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AL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BISSAT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II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1TR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E11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CRECHE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920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</a:tr>
              <a:tr h="28867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5445" marR="140335" indent="-238125"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AL</a:t>
                      </a:r>
                      <a:r>
                        <a:rPr sz="12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BISSAT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II </a:t>
                      </a:r>
                      <a:r>
                        <a:rPr sz="1200" spc="-25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2TR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807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4699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HE2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151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4699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</a:tr>
              <a:tr h="23304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808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136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</a:tr>
              <a:tr h="23291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1107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220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</a:tr>
              <a:tr h="23291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GARD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GARDERIE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910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</a:tr>
              <a:tr h="232917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746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BENI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AMEUR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224154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GAZETTE</a:t>
                      </a:r>
                    </a:p>
                  </a:txBody>
                  <a:tcPr marL="0" marR="0" marT="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200" spc="-35" dirty="0">
                          <a:latin typeface="Calibri"/>
                          <a:cs typeface="Calibri"/>
                        </a:rPr>
                        <a:t>PATISS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200" spc="-25" dirty="0">
                          <a:latin typeface="Calibri"/>
                          <a:cs typeface="Calibri"/>
                        </a:rPr>
                        <a:t>PATISSERIE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195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</a:tr>
              <a:tr h="23291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200" spc="-15" dirty="0">
                          <a:latin typeface="Calibri"/>
                          <a:cs typeface="Calibri"/>
                        </a:rPr>
                        <a:t>C.COM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Centre</a:t>
                      </a:r>
                      <a:r>
                        <a:rPr sz="12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Commercial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1095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</a:tr>
              <a:tr h="30746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FOUR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6515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FOUR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6515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189,70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6515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</a:tr>
              <a:tr h="395224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SIDI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RAHAL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0033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EL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MENZEH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0033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18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LOTS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0033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HC2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0033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2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104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16510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à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201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889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</a:tr>
              <a:tr h="259206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6360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ESSAOUIRA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426720" marR="5715" indent="-415290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BAB</a:t>
                      </a:r>
                      <a:r>
                        <a:rPr sz="12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DOUKKALA </a:t>
                      </a:r>
                      <a:r>
                        <a:rPr sz="1200" spc="-25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Z/50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L="193675" marR="184150" indent="202565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Lo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x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mme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ia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x</a:t>
                      </a:r>
                    </a:p>
                  </a:txBody>
                  <a:tcPr marL="0" marR="0" marT="635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20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3429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</a:tr>
              <a:tr h="25692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Z/51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8575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16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32384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</a:tr>
              <a:tr h="25361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Z/42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9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31115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</a:tr>
              <a:tr h="25361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CHICHAOUA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9844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AL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KHEIR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9844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572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Lot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R+3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9844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121</a:t>
                      </a:r>
                    </a:p>
                  </a:txBody>
                  <a:tcPr marL="0" marR="0" marT="31115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  <a:solidFill>
                      <a:srgbClr val="BCD3FF"/>
                    </a:solidFill>
                  </a:tcPr>
                </a:tc>
              </a:tr>
              <a:tr h="80772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497DBA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grpSp>
        <p:nvGrpSpPr>
          <p:cNvPr id="125" name="object 125"/>
          <p:cNvGrpSpPr/>
          <p:nvPr/>
        </p:nvGrpSpPr>
        <p:grpSpPr>
          <a:xfrm>
            <a:off x="1299972" y="559308"/>
            <a:ext cx="6238240" cy="6160135"/>
            <a:chOff x="1299972" y="559308"/>
            <a:chExt cx="6238240" cy="6160135"/>
          </a:xfrm>
        </p:grpSpPr>
        <p:pic>
          <p:nvPicPr>
            <p:cNvPr id="126" name="object 126"/>
            <p:cNvPicPr/>
            <p:nvPr/>
          </p:nvPicPr>
          <p:blipFill>
            <a:blip r:embed="rId42" cstate="print"/>
            <a:stretch>
              <a:fillRect/>
            </a:stretch>
          </p:blipFill>
          <p:spPr>
            <a:xfrm>
              <a:off x="1299972" y="559308"/>
              <a:ext cx="2113788" cy="623316"/>
            </a:xfrm>
            <a:prstGeom prst="rect">
              <a:avLst/>
            </a:prstGeom>
          </p:spPr>
        </p:pic>
        <p:pic>
          <p:nvPicPr>
            <p:cNvPr id="127" name="object 127"/>
            <p:cNvPicPr/>
            <p:nvPr/>
          </p:nvPicPr>
          <p:blipFill>
            <a:blip r:embed="rId43" cstate="print"/>
            <a:stretch>
              <a:fillRect/>
            </a:stretch>
          </p:blipFill>
          <p:spPr>
            <a:xfrm>
              <a:off x="3041904" y="559308"/>
              <a:ext cx="573023" cy="623316"/>
            </a:xfrm>
            <a:prstGeom prst="rect">
              <a:avLst/>
            </a:prstGeom>
          </p:spPr>
        </p:pic>
        <p:pic>
          <p:nvPicPr>
            <p:cNvPr id="128" name="object 128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3243072" y="559308"/>
              <a:ext cx="3552444" cy="623316"/>
            </a:xfrm>
            <a:prstGeom prst="rect">
              <a:avLst/>
            </a:prstGeom>
          </p:spPr>
        </p:pic>
        <p:pic>
          <p:nvPicPr>
            <p:cNvPr id="129" name="object 129"/>
            <p:cNvPicPr/>
            <p:nvPr/>
          </p:nvPicPr>
          <p:blipFill>
            <a:blip r:embed="rId45" cstate="print"/>
            <a:stretch>
              <a:fillRect/>
            </a:stretch>
          </p:blipFill>
          <p:spPr>
            <a:xfrm>
              <a:off x="6423660" y="559308"/>
              <a:ext cx="510539" cy="623316"/>
            </a:xfrm>
            <a:prstGeom prst="rect">
              <a:avLst/>
            </a:prstGeom>
          </p:spPr>
        </p:pic>
        <p:pic>
          <p:nvPicPr>
            <p:cNvPr id="130" name="object 130"/>
            <p:cNvPicPr/>
            <p:nvPr/>
          </p:nvPicPr>
          <p:blipFill>
            <a:blip r:embed="rId46" cstate="print"/>
            <a:stretch>
              <a:fillRect/>
            </a:stretch>
          </p:blipFill>
          <p:spPr>
            <a:xfrm>
              <a:off x="6626351" y="559308"/>
              <a:ext cx="911351" cy="623316"/>
            </a:xfrm>
            <a:prstGeom prst="rect">
              <a:avLst/>
            </a:prstGeom>
          </p:spPr>
        </p:pic>
        <p:pic>
          <p:nvPicPr>
            <p:cNvPr id="131" name="object 131"/>
            <p:cNvPicPr/>
            <p:nvPr/>
          </p:nvPicPr>
          <p:blipFill>
            <a:blip r:embed="rId47" cstate="print"/>
            <a:stretch>
              <a:fillRect/>
            </a:stretch>
          </p:blipFill>
          <p:spPr>
            <a:xfrm>
              <a:off x="1743455" y="894588"/>
              <a:ext cx="2718816" cy="623316"/>
            </a:xfrm>
            <a:prstGeom prst="rect">
              <a:avLst/>
            </a:prstGeom>
          </p:spPr>
        </p:pic>
        <p:pic>
          <p:nvPicPr>
            <p:cNvPr id="132" name="object 132"/>
            <p:cNvPicPr/>
            <p:nvPr/>
          </p:nvPicPr>
          <p:blipFill>
            <a:blip r:embed="rId48" cstate="print"/>
            <a:stretch>
              <a:fillRect/>
            </a:stretch>
          </p:blipFill>
          <p:spPr>
            <a:xfrm>
              <a:off x="4090416" y="894588"/>
              <a:ext cx="457200" cy="623316"/>
            </a:xfrm>
            <a:prstGeom prst="rect">
              <a:avLst/>
            </a:prstGeom>
          </p:spPr>
        </p:pic>
        <p:pic>
          <p:nvPicPr>
            <p:cNvPr id="133" name="object 133"/>
            <p:cNvPicPr/>
            <p:nvPr/>
          </p:nvPicPr>
          <p:blipFill>
            <a:blip r:embed="rId49" cstate="print"/>
            <a:stretch>
              <a:fillRect/>
            </a:stretch>
          </p:blipFill>
          <p:spPr>
            <a:xfrm>
              <a:off x="4239767" y="894588"/>
              <a:ext cx="1235964" cy="623316"/>
            </a:xfrm>
            <a:prstGeom prst="rect">
              <a:avLst/>
            </a:prstGeom>
          </p:spPr>
        </p:pic>
        <p:pic>
          <p:nvPicPr>
            <p:cNvPr id="134" name="object 134"/>
            <p:cNvPicPr/>
            <p:nvPr/>
          </p:nvPicPr>
          <p:blipFill>
            <a:blip r:embed="rId50" cstate="print"/>
            <a:stretch>
              <a:fillRect/>
            </a:stretch>
          </p:blipFill>
          <p:spPr>
            <a:xfrm>
              <a:off x="5103875" y="894588"/>
              <a:ext cx="1926335" cy="623316"/>
            </a:xfrm>
            <a:prstGeom prst="rect">
              <a:avLst/>
            </a:prstGeom>
          </p:spPr>
        </p:pic>
        <p:sp>
          <p:nvSpPr>
            <p:cNvPr id="135" name="object 135"/>
            <p:cNvSpPr/>
            <p:nvPr/>
          </p:nvSpPr>
          <p:spPr>
            <a:xfrm>
              <a:off x="4636007" y="4180332"/>
              <a:ext cx="2578735" cy="2539365"/>
            </a:xfrm>
            <a:custGeom>
              <a:avLst/>
              <a:gdLst/>
              <a:ahLst/>
              <a:cxnLst/>
              <a:rect l="l" t="t" r="r" b="b"/>
              <a:pathLst>
                <a:path w="2578734" h="2539365">
                  <a:moveTo>
                    <a:pt x="2578608" y="0"/>
                  </a:moveTo>
                  <a:lnTo>
                    <a:pt x="0" y="0"/>
                  </a:lnTo>
                  <a:lnTo>
                    <a:pt x="0" y="2538984"/>
                  </a:lnTo>
                  <a:lnTo>
                    <a:pt x="2578608" y="2538984"/>
                  </a:lnTo>
                  <a:lnTo>
                    <a:pt x="2578608" y="0"/>
                  </a:lnTo>
                  <a:close/>
                </a:path>
              </a:pathLst>
            </a:custGeom>
            <a:solidFill>
              <a:srgbClr val="BCD3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6" name="object 136"/>
            <p:cNvPicPr/>
            <p:nvPr/>
          </p:nvPicPr>
          <p:blipFill>
            <a:blip r:embed="rId51" cstate="print"/>
            <a:stretch>
              <a:fillRect/>
            </a:stretch>
          </p:blipFill>
          <p:spPr>
            <a:xfrm>
              <a:off x="5125212" y="4175760"/>
              <a:ext cx="286512" cy="347472"/>
            </a:xfrm>
            <a:prstGeom prst="rect">
              <a:avLst/>
            </a:prstGeom>
          </p:spPr>
        </p:pic>
        <p:pic>
          <p:nvPicPr>
            <p:cNvPr id="137" name="object 137"/>
            <p:cNvPicPr/>
            <p:nvPr/>
          </p:nvPicPr>
          <p:blipFill>
            <a:blip r:embed="rId52" cstate="print"/>
            <a:stretch>
              <a:fillRect/>
            </a:stretch>
          </p:blipFill>
          <p:spPr>
            <a:xfrm>
              <a:off x="5216651" y="4379976"/>
              <a:ext cx="1431036" cy="38100"/>
            </a:xfrm>
            <a:prstGeom prst="rect">
              <a:avLst/>
            </a:prstGeom>
          </p:spPr>
        </p:pic>
        <p:pic>
          <p:nvPicPr>
            <p:cNvPr id="138" name="object 138"/>
            <p:cNvPicPr/>
            <p:nvPr/>
          </p:nvPicPr>
          <p:blipFill>
            <a:blip r:embed="rId53" cstate="print"/>
            <a:stretch>
              <a:fillRect/>
            </a:stretch>
          </p:blipFill>
          <p:spPr>
            <a:xfrm>
              <a:off x="5201412" y="4175760"/>
              <a:ext cx="1571243" cy="347472"/>
            </a:xfrm>
            <a:prstGeom prst="rect">
              <a:avLst/>
            </a:prstGeom>
          </p:spPr>
        </p:pic>
        <p:pic>
          <p:nvPicPr>
            <p:cNvPr id="139" name="object 139"/>
            <p:cNvPicPr/>
            <p:nvPr/>
          </p:nvPicPr>
          <p:blipFill>
            <a:blip r:embed="rId54" cstate="print"/>
            <a:stretch>
              <a:fillRect/>
            </a:stretch>
          </p:blipFill>
          <p:spPr>
            <a:xfrm>
              <a:off x="5186172" y="4358640"/>
              <a:ext cx="358139" cy="347472"/>
            </a:xfrm>
            <a:prstGeom prst="rect">
              <a:avLst/>
            </a:prstGeom>
          </p:spPr>
        </p:pic>
        <p:pic>
          <p:nvPicPr>
            <p:cNvPr id="140" name="object 140"/>
            <p:cNvPicPr/>
            <p:nvPr/>
          </p:nvPicPr>
          <p:blipFill>
            <a:blip r:embed="rId55" cstate="print"/>
            <a:stretch>
              <a:fillRect/>
            </a:stretch>
          </p:blipFill>
          <p:spPr>
            <a:xfrm>
              <a:off x="5277612" y="4562856"/>
              <a:ext cx="1307591" cy="38100"/>
            </a:xfrm>
            <a:prstGeom prst="rect">
              <a:avLst/>
            </a:prstGeom>
          </p:spPr>
        </p:pic>
        <p:pic>
          <p:nvPicPr>
            <p:cNvPr id="141" name="object 141"/>
            <p:cNvPicPr/>
            <p:nvPr/>
          </p:nvPicPr>
          <p:blipFill>
            <a:blip r:embed="rId56" cstate="print"/>
            <a:stretch>
              <a:fillRect/>
            </a:stretch>
          </p:blipFill>
          <p:spPr>
            <a:xfrm>
              <a:off x="5334000" y="4358640"/>
              <a:ext cx="554736" cy="347472"/>
            </a:xfrm>
            <a:prstGeom prst="rect">
              <a:avLst/>
            </a:prstGeom>
          </p:spPr>
        </p:pic>
        <p:pic>
          <p:nvPicPr>
            <p:cNvPr id="142" name="object 142"/>
            <p:cNvPicPr/>
            <p:nvPr/>
          </p:nvPicPr>
          <p:blipFill>
            <a:blip r:embed="rId57" cstate="print"/>
            <a:stretch>
              <a:fillRect/>
            </a:stretch>
          </p:blipFill>
          <p:spPr>
            <a:xfrm>
              <a:off x="5713475" y="4358640"/>
              <a:ext cx="464820" cy="347472"/>
            </a:xfrm>
            <a:prstGeom prst="rect">
              <a:avLst/>
            </a:prstGeom>
          </p:spPr>
        </p:pic>
        <p:pic>
          <p:nvPicPr>
            <p:cNvPr id="143" name="object 143"/>
            <p:cNvPicPr/>
            <p:nvPr/>
          </p:nvPicPr>
          <p:blipFill>
            <a:blip r:embed="rId58" cstate="print"/>
            <a:stretch>
              <a:fillRect/>
            </a:stretch>
          </p:blipFill>
          <p:spPr>
            <a:xfrm>
              <a:off x="5967983" y="4358640"/>
              <a:ext cx="708660" cy="347472"/>
            </a:xfrm>
            <a:prstGeom prst="rect">
              <a:avLst/>
            </a:prstGeom>
          </p:spPr>
        </p:pic>
        <p:pic>
          <p:nvPicPr>
            <p:cNvPr id="144" name="object 144"/>
            <p:cNvPicPr/>
            <p:nvPr/>
          </p:nvPicPr>
          <p:blipFill>
            <a:blip r:embed="rId59" cstate="print"/>
            <a:stretch>
              <a:fillRect/>
            </a:stretch>
          </p:blipFill>
          <p:spPr>
            <a:xfrm>
              <a:off x="4789931" y="4953000"/>
              <a:ext cx="2316480" cy="347472"/>
            </a:xfrm>
            <a:prstGeom prst="rect">
              <a:avLst/>
            </a:prstGeom>
          </p:spPr>
        </p:pic>
        <p:pic>
          <p:nvPicPr>
            <p:cNvPr id="145" name="object 145"/>
            <p:cNvPicPr/>
            <p:nvPr/>
          </p:nvPicPr>
          <p:blipFill>
            <a:blip r:embed="rId60" cstate="print"/>
            <a:stretch>
              <a:fillRect/>
            </a:stretch>
          </p:blipFill>
          <p:spPr>
            <a:xfrm>
              <a:off x="4881372" y="5157216"/>
              <a:ext cx="2100072" cy="38100"/>
            </a:xfrm>
            <a:prstGeom prst="rect">
              <a:avLst/>
            </a:prstGeom>
          </p:spPr>
        </p:pic>
        <p:pic>
          <p:nvPicPr>
            <p:cNvPr id="146" name="object 146"/>
            <p:cNvPicPr/>
            <p:nvPr/>
          </p:nvPicPr>
          <p:blipFill>
            <a:blip r:embed="rId51" cstate="print"/>
            <a:stretch>
              <a:fillRect/>
            </a:stretch>
          </p:blipFill>
          <p:spPr>
            <a:xfrm>
              <a:off x="4735068" y="5775960"/>
              <a:ext cx="286512" cy="347472"/>
            </a:xfrm>
            <a:prstGeom prst="rect">
              <a:avLst/>
            </a:prstGeom>
          </p:spPr>
        </p:pic>
        <p:pic>
          <p:nvPicPr>
            <p:cNvPr id="147" name="object 147"/>
            <p:cNvPicPr/>
            <p:nvPr/>
          </p:nvPicPr>
          <p:blipFill>
            <a:blip r:embed="rId61" cstate="print"/>
            <a:stretch>
              <a:fillRect/>
            </a:stretch>
          </p:blipFill>
          <p:spPr>
            <a:xfrm>
              <a:off x="4826507" y="5980176"/>
              <a:ext cx="2125980" cy="38100"/>
            </a:xfrm>
            <a:prstGeom prst="rect">
              <a:avLst/>
            </a:prstGeom>
          </p:spPr>
        </p:pic>
        <p:pic>
          <p:nvPicPr>
            <p:cNvPr id="148" name="object 148"/>
            <p:cNvPicPr/>
            <p:nvPr/>
          </p:nvPicPr>
          <p:blipFill>
            <a:blip r:embed="rId53" cstate="print"/>
            <a:stretch>
              <a:fillRect/>
            </a:stretch>
          </p:blipFill>
          <p:spPr>
            <a:xfrm>
              <a:off x="4811268" y="5775960"/>
              <a:ext cx="1571243" cy="347472"/>
            </a:xfrm>
            <a:prstGeom prst="rect">
              <a:avLst/>
            </a:prstGeom>
          </p:spPr>
        </p:pic>
        <p:pic>
          <p:nvPicPr>
            <p:cNvPr id="149" name="object 149"/>
            <p:cNvPicPr/>
            <p:nvPr/>
          </p:nvPicPr>
          <p:blipFill>
            <a:blip r:embed="rId62" cstate="print"/>
            <a:stretch>
              <a:fillRect/>
            </a:stretch>
          </p:blipFill>
          <p:spPr>
            <a:xfrm>
              <a:off x="6172200" y="5775960"/>
              <a:ext cx="871727" cy="347472"/>
            </a:xfrm>
            <a:prstGeom prst="rect">
              <a:avLst/>
            </a:prstGeom>
          </p:spPr>
        </p:pic>
      </p:grpSp>
      <p:sp>
        <p:nvSpPr>
          <p:cNvPr id="150" name="object 150"/>
          <p:cNvSpPr txBox="1"/>
          <p:nvPr/>
        </p:nvSpPr>
        <p:spPr>
          <a:xfrm>
            <a:off x="4636008" y="4180332"/>
            <a:ext cx="2578735" cy="253936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587375" marR="580390" algn="ctr">
              <a:lnSpc>
                <a:spcPct val="100000"/>
              </a:lnSpc>
              <a:spcBef>
                <a:spcPts val="290"/>
              </a:spcBef>
            </a:pPr>
            <a:r>
              <a:rPr sz="1200" b="1" u="sng" spc="-5" dirty="0">
                <a:solidFill>
                  <a:srgbClr val="0F243E"/>
                </a:solidFill>
                <a:uFill>
                  <a:solidFill>
                    <a:srgbClr val="0F243E"/>
                  </a:solidFill>
                </a:uFill>
                <a:latin typeface="Calibri"/>
                <a:cs typeface="Calibri"/>
              </a:rPr>
              <a:t>*Agence</a:t>
            </a:r>
            <a:r>
              <a:rPr sz="1200" b="1" u="sng" spc="-65" dirty="0">
                <a:solidFill>
                  <a:srgbClr val="0F243E"/>
                </a:solidFill>
                <a:uFill>
                  <a:solidFill>
                    <a:srgbClr val="0F243E"/>
                  </a:solidFill>
                </a:uFill>
                <a:latin typeface="Calibri"/>
                <a:cs typeface="Calibri"/>
              </a:rPr>
              <a:t> </a:t>
            </a:r>
            <a:r>
              <a:rPr sz="1200" b="1" u="sng" spc="-5" dirty="0">
                <a:solidFill>
                  <a:srgbClr val="0F243E"/>
                </a:solidFill>
                <a:uFill>
                  <a:solidFill>
                    <a:srgbClr val="0F243E"/>
                  </a:solidFill>
                </a:uFill>
                <a:latin typeface="Calibri"/>
                <a:cs typeface="Calibri"/>
              </a:rPr>
              <a:t>Commerciale </a:t>
            </a:r>
            <a:r>
              <a:rPr sz="1200" b="1" spc="-254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1200" b="1" u="sng" dirty="0">
                <a:solidFill>
                  <a:srgbClr val="0F243E"/>
                </a:solidFill>
                <a:uFill>
                  <a:solidFill>
                    <a:srgbClr val="0F243E"/>
                  </a:solidFill>
                </a:uFill>
                <a:latin typeface="Calibri"/>
                <a:cs typeface="Calibri"/>
              </a:rPr>
              <a:t>El</a:t>
            </a:r>
            <a:r>
              <a:rPr sz="1200" b="1" u="sng" spc="-5" dirty="0">
                <a:solidFill>
                  <a:srgbClr val="0F243E"/>
                </a:solidFill>
                <a:uFill>
                  <a:solidFill>
                    <a:srgbClr val="0F243E"/>
                  </a:solidFill>
                </a:uFill>
                <a:latin typeface="Calibri"/>
                <a:cs typeface="Calibri"/>
              </a:rPr>
              <a:t> </a:t>
            </a:r>
            <a:r>
              <a:rPr sz="1200" b="1" u="sng" spc="-10" dirty="0">
                <a:solidFill>
                  <a:srgbClr val="0F243E"/>
                </a:solidFill>
                <a:uFill>
                  <a:solidFill>
                    <a:srgbClr val="0F243E"/>
                  </a:solidFill>
                </a:uFill>
                <a:latin typeface="Calibri"/>
                <a:cs typeface="Calibri"/>
              </a:rPr>
              <a:t>Kelâa </a:t>
            </a:r>
            <a:r>
              <a:rPr sz="1200" b="1" u="sng" spc="-5" dirty="0">
                <a:solidFill>
                  <a:srgbClr val="0F243E"/>
                </a:solidFill>
                <a:uFill>
                  <a:solidFill>
                    <a:srgbClr val="0F243E"/>
                  </a:solidFill>
                </a:uFill>
                <a:latin typeface="Calibri"/>
                <a:cs typeface="Calibri"/>
              </a:rPr>
              <a:t>des sraghna</a:t>
            </a:r>
            <a:endParaRPr sz="1200">
              <a:latin typeface="Calibri"/>
              <a:cs typeface="Calibri"/>
            </a:endParaRPr>
          </a:p>
          <a:p>
            <a:pPr marL="313055">
              <a:lnSpc>
                <a:spcPts val="1420"/>
              </a:lnSpc>
              <a:spcBef>
                <a:spcPts val="35"/>
              </a:spcBef>
            </a:pPr>
            <a:r>
              <a:rPr sz="1200" spc="-30" dirty="0">
                <a:latin typeface="Verdana"/>
                <a:cs typeface="Verdana"/>
              </a:rPr>
              <a:t>L</a:t>
            </a:r>
            <a:r>
              <a:rPr sz="1200" spc="-40" dirty="0">
                <a:latin typeface="Verdana"/>
                <a:cs typeface="Verdana"/>
              </a:rPr>
              <a:t>o</a:t>
            </a:r>
            <a:r>
              <a:rPr sz="1200" spc="-95" dirty="0">
                <a:latin typeface="Verdana"/>
                <a:cs typeface="Verdana"/>
              </a:rPr>
              <a:t>t</a:t>
            </a:r>
            <a:r>
              <a:rPr sz="1200" spc="-130" dirty="0">
                <a:latin typeface="Verdana"/>
                <a:cs typeface="Verdana"/>
              </a:rPr>
              <a:t>is</a:t>
            </a:r>
            <a:r>
              <a:rPr sz="1200" spc="-165" dirty="0">
                <a:latin typeface="Verdana"/>
                <a:cs typeface="Verdana"/>
              </a:rPr>
              <a:t>s</a:t>
            </a:r>
            <a:r>
              <a:rPr sz="1200" spc="5" dirty="0">
                <a:latin typeface="Verdana"/>
                <a:cs typeface="Verdana"/>
              </a:rPr>
              <a:t>e</a:t>
            </a:r>
            <a:r>
              <a:rPr sz="1200" spc="20" dirty="0">
                <a:latin typeface="Verdana"/>
                <a:cs typeface="Verdana"/>
              </a:rPr>
              <a:t>m</a:t>
            </a:r>
            <a:r>
              <a:rPr sz="1200" spc="-10" dirty="0">
                <a:latin typeface="Verdana"/>
                <a:cs typeface="Verdana"/>
              </a:rPr>
              <a:t>ent</a:t>
            </a:r>
            <a:r>
              <a:rPr sz="1200" spc="-90" dirty="0">
                <a:latin typeface="Verdana"/>
                <a:cs typeface="Verdana"/>
              </a:rPr>
              <a:t> </a:t>
            </a:r>
            <a:r>
              <a:rPr sz="1200" spc="-120" dirty="0">
                <a:latin typeface="Verdana"/>
                <a:cs typeface="Verdana"/>
              </a:rPr>
              <a:t>E</a:t>
            </a:r>
            <a:r>
              <a:rPr sz="1200" spc="-114" dirty="0">
                <a:latin typeface="Verdana"/>
                <a:cs typeface="Verdana"/>
              </a:rPr>
              <a:t>L</a:t>
            </a:r>
            <a:r>
              <a:rPr sz="1200" spc="-105" dirty="0">
                <a:latin typeface="Verdana"/>
                <a:cs typeface="Verdana"/>
              </a:rPr>
              <a:t> </a:t>
            </a:r>
            <a:r>
              <a:rPr sz="1200" spc="100" dirty="0">
                <a:latin typeface="Verdana"/>
                <a:cs typeface="Verdana"/>
              </a:rPr>
              <a:t>M</a:t>
            </a:r>
            <a:r>
              <a:rPr sz="1200" spc="-120" dirty="0">
                <a:latin typeface="Verdana"/>
                <a:cs typeface="Verdana"/>
              </a:rPr>
              <a:t>E</a:t>
            </a:r>
            <a:r>
              <a:rPr sz="1200" spc="-110" dirty="0">
                <a:latin typeface="Verdana"/>
                <a:cs typeface="Verdana"/>
              </a:rPr>
              <a:t>R</a:t>
            </a:r>
            <a:r>
              <a:rPr sz="1200" spc="-220" dirty="0">
                <a:latin typeface="Verdana"/>
                <a:cs typeface="Verdana"/>
              </a:rPr>
              <a:t>S</a:t>
            </a:r>
            <a:r>
              <a:rPr sz="1200" spc="-114" dirty="0">
                <a:latin typeface="Verdana"/>
                <a:cs typeface="Verdana"/>
              </a:rPr>
              <a:t>,</a:t>
            </a:r>
            <a:r>
              <a:rPr sz="1200" spc="-10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N</a:t>
            </a:r>
            <a:r>
              <a:rPr sz="1200" dirty="0">
                <a:latin typeface="Arial MT"/>
                <a:cs typeface="Arial MT"/>
              </a:rPr>
              <a:t>°</a:t>
            </a:r>
            <a:r>
              <a:rPr sz="1200" spc="-10" dirty="0">
                <a:latin typeface="Arial MT"/>
                <a:cs typeface="Arial MT"/>
              </a:rPr>
              <a:t> </a:t>
            </a:r>
            <a:r>
              <a:rPr sz="1200" spc="-105" dirty="0">
                <a:latin typeface="Verdana"/>
                <a:cs typeface="Verdana"/>
              </a:rPr>
              <a:t>41</a:t>
            </a:r>
            <a:r>
              <a:rPr sz="1200" spc="-155" dirty="0">
                <a:latin typeface="Verdana"/>
                <a:cs typeface="Verdana"/>
              </a:rPr>
              <a:t>-</a:t>
            </a:r>
            <a:r>
              <a:rPr sz="1200" spc="-105" dirty="0">
                <a:latin typeface="Verdana"/>
                <a:cs typeface="Verdana"/>
              </a:rPr>
              <a:t>42</a:t>
            </a:r>
            <a:endParaRPr sz="1200">
              <a:latin typeface="Verdana"/>
              <a:cs typeface="Verdana"/>
            </a:endParaRPr>
          </a:p>
          <a:p>
            <a:pPr marL="683260">
              <a:lnSpc>
                <a:spcPts val="1420"/>
              </a:lnSpc>
            </a:pPr>
            <a:r>
              <a:rPr sz="1200" b="1" spc="-25" dirty="0">
                <a:latin typeface="Calibri"/>
                <a:cs typeface="Calibri"/>
              </a:rPr>
              <a:t>Tél.:</a:t>
            </a:r>
            <a:r>
              <a:rPr sz="1200" b="1" spc="-2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05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24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41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26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86</a:t>
            </a:r>
            <a:endParaRPr sz="1200">
              <a:latin typeface="Calibri"/>
              <a:cs typeface="Calibri"/>
            </a:endParaRPr>
          </a:p>
          <a:p>
            <a:pPr marL="252095" marR="247015" algn="ctr">
              <a:lnSpc>
                <a:spcPct val="101699"/>
              </a:lnSpc>
              <a:spcBef>
                <a:spcPts val="335"/>
              </a:spcBef>
            </a:pPr>
            <a:r>
              <a:rPr sz="1200" b="1" u="sng" dirty="0">
                <a:solidFill>
                  <a:srgbClr val="0F243E"/>
                </a:solidFill>
                <a:uFill>
                  <a:solidFill>
                    <a:srgbClr val="0F243E"/>
                  </a:solidFill>
                </a:uFill>
                <a:latin typeface="Calibri"/>
                <a:cs typeface="Calibri"/>
              </a:rPr>
              <a:t>* </a:t>
            </a:r>
            <a:r>
              <a:rPr sz="1200" b="1" u="sng" spc="-5" dirty="0">
                <a:solidFill>
                  <a:srgbClr val="0F243E"/>
                </a:solidFill>
                <a:uFill>
                  <a:solidFill>
                    <a:srgbClr val="0F243E"/>
                  </a:solidFill>
                </a:uFill>
                <a:latin typeface="Calibri"/>
                <a:cs typeface="Calibri"/>
              </a:rPr>
              <a:t>Agence Commerciale Essaouira </a:t>
            </a:r>
            <a:r>
              <a:rPr sz="1200" b="1" spc="-26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1200" spc="130" dirty="0">
                <a:latin typeface="Verdana"/>
                <a:cs typeface="Verdana"/>
              </a:rPr>
              <a:t>C</a:t>
            </a:r>
            <a:r>
              <a:rPr sz="1200" spc="-15" dirty="0">
                <a:latin typeface="Verdana"/>
                <a:cs typeface="Verdana"/>
              </a:rPr>
              <a:t>en</a:t>
            </a:r>
            <a:r>
              <a:rPr sz="1200" spc="-35" dirty="0">
                <a:latin typeface="Verdana"/>
                <a:cs typeface="Verdana"/>
              </a:rPr>
              <a:t>t</a:t>
            </a:r>
            <a:r>
              <a:rPr sz="1200" spc="-45" dirty="0">
                <a:latin typeface="Verdana"/>
                <a:cs typeface="Verdana"/>
              </a:rPr>
              <a:t>re</a:t>
            </a:r>
            <a:r>
              <a:rPr sz="1200" spc="-55" dirty="0">
                <a:latin typeface="Verdana"/>
                <a:cs typeface="Verdana"/>
              </a:rPr>
              <a:t> </a:t>
            </a:r>
            <a:r>
              <a:rPr sz="1200" spc="130" dirty="0">
                <a:latin typeface="Verdana"/>
                <a:cs typeface="Verdana"/>
              </a:rPr>
              <a:t>C</a:t>
            </a:r>
            <a:r>
              <a:rPr sz="1200" spc="45" dirty="0">
                <a:latin typeface="Verdana"/>
                <a:cs typeface="Verdana"/>
              </a:rPr>
              <a:t>o</a:t>
            </a:r>
            <a:r>
              <a:rPr sz="1200" spc="-35" dirty="0">
                <a:latin typeface="Verdana"/>
                <a:cs typeface="Verdana"/>
              </a:rPr>
              <a:t>mm</a:t>
            </a:r>
            <a:r>
              <a:rPr sz="1200" spc="-5" dirty="0">
                <a:latin typeface="Verdana"/>
                <a:cs typeface="Verdana"/>
              </a:rPr>
              <a:t>ercia</a:t>
            </a:r>
            <a:r>
              <a:rPr sz="1200" spc="5" dirty="0">
                <a:latin typeface="Verdana"/>
                <a:cs typeface="Verdana"/>
              </a:rPr>
              <a:t>l</a:t>
            </a:r>
            <a:r>
              <a:rPr sz="1200" spc="-155" dirty="0">
                <a:latin typeface="Verdana"/>
                <a:cs typeface="Verdana"/>
              </a:rPr>
              <a:t>-</a:t>
            </a:r>
            <a:r>
              <a:rPr sz="1200" spc="-145" dirty="0">
                <a:latin typeface="Verdana"/>
                <a:cs typeface="Verdana"/>
              </a:rPr>
              <a:t>B</a:t>
            </a:r>
            <a:r>
              <a:rPr sz="1200" spc="-45" dirty="0">
                <a:latin typeface="Verdana"/>
                <a:cs typeface="Verdana"/>
              </a:rPr>
              <a:t>i</a:t>
            </a:r>
            <a:r>
              <a:rPr sz="1200" spc="-85" dirty="0">
                <a:latin typeface="Verdana"/>
                <a:cs typeface="Verdana"/>
              </a:rPr>
              <a:t>n</a:t>
            </a:r>
            <a:r>
              <a:rPr sz="1200" spc="-114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Al  </a:t>
            </a:r>
            <a:r>
              <a:rPr sz="1200" spc="-25" dirty="0">
                <a:latin typeface="Verdana"/>
                <a:cs typeface="Verdana"/>
              </a:rPr>
              <a:t>Asw</a:t>
            </a:r>
            <a:r>
              <a:rPr sz="1200" spc="90" dirty="0">
                <a:latin typeface="Verdana"/>
                <a:cs typeface="Verdana"/>
              </a:rPr>
              <a:t>a</a:t>
            </a:r>
            <a:r>
              <a:rPr sz="1200" spc="-155" dirty="0">
                <a:latin typeface="Verdana"/>
                <a:cs typeface="Verdana"/>
              </a:rPr>
              <a:t>r</a:t>
            </a:r>
            <a:r>
              <a:rPr sz="1200" spc="-90" dirty="0">
                <a:latin typeface="Verdana"/>
                <a:cs typeface="Verdana"/>
              </a:rPr>
              <a:t> </a:t>
            </a:r>
            <a:r>
              <a:rPr sz="1200" spc="-120" dirty="0">
                <a:latin typeface="Verdana"/>
                <a:cs typeface="Verdana"/>
              </a:rPr>
              <a:t>E</a:t>
            </a:r>
            <a:r>
              <a:rPr sz="1200" spc="-165" dirty="0">
                <a:latin typeface="Verdana"/>
                <a:cs typeface="Verdana"/>
              </a:rPr>
              <a:t>s</a:t>
            </a:r>
            <a:r>
              <a:rPr sz="1200" spc="-160" dirty="0">
                <a:latin typeface="Verdana"/>
                <a:cs typeface="Verdana"/>
              </a:rPr>
              <a:t>s</a:t>
            </a:r>
            <a:r>
              <a:rPr sz="1200" spc="90" dirty="0">
                <a:latin typeface="Verdana"/>
                <a:cs typeface="Verdana"/>
              </a:rPr>
              <a:t>a</a:t>
            </a:r>
            <a:r>
              <a:rPr sz="1200" spc="45" dirty="0">
                <a:latin typeface="Verdana"/>
                <a:cs typeface="Verdana"/>
              </a:rPr>
              <a:t>o</a:t>
            </a:r>
            <a:r>
              <a:rPr sz="1200" spc="-45" dirty="0">
                <a:latin typeface="Verdana"/>
                <a:cs typeface="Verdana"/>
              </a:rPr>
              <a:t>uira</a:t>
            </a:r>
            <a:endParaRPr sz="1200">
              <a:latin typeface="Verdana"/>
              <a:cs typeface="Verdana"/>
            </a:endParaRPr>
          </a:p>
          <a:p>
            <a:pPr marL="702945">
              <a:lnSpc>
                <a:spcPts val="1390"/>
              </a:lnSpc>
            </a:pPr>
            <a:r>
              <a:rPr sz="1200" b="1" spc="-30" dirty="0">
                <a:latin typeface="Calibri"/>
                <a:cs typeface="Calibri"/>
              </a:rPr>
              <a:t>Tél.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05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24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78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51 55</a:t>
            </a:r>
            <a:endParaRPr sz="1200">
              <a:latin typeface="Calibri"/>
              <a:cs typeface="Calibri"/>
            </a:endParaRPr>
          </a:p>
          <a:p>
            <a:pPr marL="196850" marR="260985" indent="-14604" algn="ctr">
              <a:lnSpc>
                <a:spcPct val="101800"/>
              </a:lnSpc>
              <a:spcBef>
                <a:spcPts val="695"/>
              </a:spcBef>
            </a:pPr>
            <a:r>
              <a:rPr sz="1200" b="1" u="sng" spc="-5" dirty="0">
                <a:solidFill>
                  <a:srgbClr val="0F243E"/>
                </a:solidFill>
                <a:uFill>
                  <a:solidFill>
                    <a:srgbClr val="0F243E"/>
                  </a:solidFill>
                </a:uFill>
                <a:latin typeface="Calibri"/>
                <a:cs typeface="Calibri"/>
              </a:rPr>
              <a:t>*Agence Commerciale Chichaoua </a:t>
            </a:r>
            <a:r>
              <a:rPr sz="1200" b="1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1200" spc="-30" dirty="0">
                <a:latin typeface="Verdana"/>
                <a:cs typeface="Verdana"/>
              </a:rPr>
              <a:t>L</a:t>
            </a:r>
            <a:r>
              <a:rPr sz="1200" spc="-45" dirty="0">
                <a:latin typeface="Verdana"/>
                <a:cs typeface="Verdana"/>
              </a:rPr>
              <a:t>o</a:t>
            </a:r>
            <a:r>
              <a:rPr sz="1200" spc="-95" dirty="0">
                <a:latin typeface="Verdana"/>
                <a:cs typeface="Verdana"/>
              </a:rPr>
              <a:t>t</a:t>
            </a:r>
            <a:r>
              <a:rPr sz="1200" spc="-105" dirty="0">
                <a:latin typeface="Verdana"/>
                <a:cs typeface="Verdana"/>
              </a:rPr>
              <a:t>.</a:t>
            </a:r>
            <a:r>
              <a:rPr sz="1200" spc="-50" dirty="0">
                <a:latin typeface="Verdana"/>
                <a:cs typeface="Verdana"/>
              </a:rPr>
              <a:t> </a:t>
            </a:r>
            <a:r>
              <a:rPr sz="1200" spc="50" dirty="0">
                <a:latin typeface="Verdana"/>
                <a:cs typeface="Verdana"/>
              </a:rPr>
              <a:t>N</a:t>
            </a:r>
            <a:r>
              <a:rPr sz="1200" spc="30" dirty="0">
                <a:latin typeface="Verdana"/>
                <a:cs typeface="Verdana"/>
              </a:rPr>
              <a:t>a</a:t>
            </a:r>
            <a:r>
              <a:rPr sz="1200" spc="50" dirty="0">
                <a:latin typeface="Verdana"/>
                <a:cs typeface="Verdana"/>
              </a:rPr>
              <a:t>hd</a:t>
            </a:r>
            <a:r>
              <a:rPr sz="1200" spc="40" dirty="0">
                <a:latin typeface="Verdana"/>
                <a:cs typeface="Verdana"/>
              </a:rPr>
              <a:t>a</a:t>
            </a:r>
            <a:r>
              <a:rPr sz="1200" spc="-155" dirty="0">
                <a:latin typeface="Verdana"/>
                <a:cs typeface="Verdana"/>
              </a:rPr>
              <a:t>-</a:t>
            </a:r>
            <a:r>
              <a:rPr sz="1200" dirty="0">
                <a:latin typeface="Verdana"/>
                <a:cs typeface="Verdana"/>
              </a:rPr>
              <a:t>V</a:t>
            </a:r>
            <a:r>
              <a:rPr sz="1200" spc="-95" dirty="0">
                <a:latin typeface="Verdana"/>
                <a:cs typeface="Verdana"/>
              </a:rPr>
              <a:t>i</a:t>
            </a:r>
            <a:r>
              <a:rPr sz="1200" spc="-70" dirty="0">
                <a:latin typeface="Verdana"/>
                <a:cs typeface="Verdana"/>
              </a:rPr>
              <a:t>ll</a:t>
            </a:r>
            <a:r>
              <a:rPr sz="1200" spc="100" dirty="0">
                <a:latin typeface="Verdana"/>
                <a:cs typeface="Verdana"/>
              </a:rPr>
              <a:t>a</a:t>
            </a:r>
            <a:r>
              <a:rPr sz="1200" spc="-105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N</a:t>
            </a:r>
            <a:r>
              <a:rPr sz="1200" spc="-5" dirty="0">
                <a:latin typeface="Arial MT"/>
                <a:cs typeface="Arial MT"/>
              </a:rPr>
              <a:t>°</a:t>
            </a:r>
            <a:r>
              <a:rPr sz="1200" spc="-110" dirty="0">
                <a:latin typeface="Verdana"/>
                <a:cs typeface="Verdana"/>
              </a:rPr>
              <a:t>0</a:t>
            </a:r>
            <a:r>
              <a:rPr sz="1200" spc="-100" dirty="0">
                <a:latin typeface="Verdana"/>
                <a:cs typeface="Verdana"/>
              </a:rPr>
              <a:t>1</a:t>
            </a:r>
            <a:r>
              <a:rPr sz="1200" spc="-95" dirty="0">
                <a:latin typeface="Verdana"/>
                <a:cs typeface="Verdana"/>
              </a:rPr>
              <a:t> </a:t>
            </a:r>
            <a:r>
              <a:rPr sz="1200" spc="-25" dirty="0">
                <a:latin typeface="Verdana"/>
                <a:cs typeface="Verdana"/>
              </a:rPr>
              <a:t>R</a:t>
            </a:r>
            <a:r>
              <a:rPr sz="1200" spc="-35" dirty="0">
                <a:latin typeface="Verdana"/>
                <a:cs typeface="Verdana"/>
              </a:rPr>
              <a:t>o</a:t>
            </a:r>
            <a:r>
              <a:rPr sz="1200" spc="-60" dirty="0">
                <a:latin typeface="Verdana"/>
                <a:cs typeface="Verdana"/>
              </a:rPr>
              <a:t>u</a:t>
            </a:r>
            <a:r>
              <a:rPr sz="1200" spc="-65" dirty="0">
                <a:latin typeface="Verdana"/>
                <a:cs typeface="Verdana"/>
              </a:rPr>
              <a:t>t</a:t>
            </a:r>
            <a:r>
              <a:rPr sz="1200" spc="45" dirty="0">
                <a:latin typeface="Verdana"/>
                <a:cs typeface="Verdana"/>
              </a:rPr>
              <a:t>e  </a:t>
            </a:r>
            <a:r>
              <a:rPr sz="1200" spc="70" dirty="0">
                <a:latin typeface="Verdana"/>
                <a:cs typeface="Verdana"/>
              </a:rPr>
              <a:t>d</a:t>
            </a:r>
            <a:r>
              <a:rPr sz="1200" spc="-65" dirty="0">
                <a:latin typeface="Verdana"/>
                <a:cs typeface="Verdana"/>
              </a:rPr>
              <a:t>’Es</a:t>
            </a:r>
            <a:r>
              <a:rPr sz="1200" spc="-10" dirty="0">
                <a:latin typeface="Verdana"/>
                <a:cs typeface="Verdana"/>
              </a:rPr>
              <a:t>sa</a:t>
            </a:r>
            <a:r>
              <a:rPr sz="1200" spc="-15" dirty="0">
                <a:latin typeface="Verdana"/>
                <a:cs typeface="Verdana"/>
              </a:rPr>
              <a:t>o</a:t>
            </a:r>
            <a:r>
              <a:rPr sz="1200" spc="-45" dirty="0">
                <a:latin typeface="Verdana"/>
                <a:cs typeface="Verdana"/>
              </a:rPr>
              <a:t>uira</a:t>
            </a:r>
            <a:r>
              <a:rPr sz="1200" spc="-90" dirty="0">
                <a:latin typeface="Verdana"/>
                <a:cs typeface="Verdana"/>
              </a:rPr>
              <a:t> </a:t>
            </a:r>
            <a:r>
              <a:rPr sz="1200" spc="130" dirty="0">
                <a:latin typeface="Verdana"/>
                <a:cs typeface="Verdana"/>
              </a:rPr>
              <a:t>C</a:t>
            </a:r>
            <a:r>
              <a:rPr sz="1200" spc="10" dirty="0">
                <a:latin typeface="Verdana"/>
                <a:cs typeface="Verdana"/>
              </a:rPr>
              <a:t>hic</a:t>
            </a:r>
            <a:r>
              <a:rPr sz="1200" spc="35" dirty="0">
                <a:latin typeface="Verdana"/>
                <a:cs typeface="Verdana"/>
              </a:rPr>
              <a:t>h</a:t>
            </a:r>
            <a:r>
              <a:rPr sz="1200" spc="25" dirty="0">
                <a:latin typeface="Verdana"/>
                <a:cs typeface="Verdana"/>
              </a:rPr>
              <a:t>a</a:t>
            </a:r>
            <a:r>
              <a:rPr sz="1200" spc="45" dirty="0">
                <a:latin typeface="Verdana"/>
                <a:cs typeface="Verdana"/>
              </a:rPr>
              <a:t>o</a:t>
            </a:r>
            <a:r>
              <a:rPr sz="1200" spc="30" dirty="0">
                <a:latin typeface="Verdana"/>
                <a:cs typeface="Verdana"/>
              </a:rPr>
              <a:t>ua</a:t>
            </a:r>
            <a:endParaRPr sz="1200">
              <a:latin typeface="Verdana"/>
              <a:cs typeface="Verdana"/>
            </a:endParaRPr>
          </a:p>
          <a:p>
            <a:pPr marL="664845">
              <a:lnSpc>
                <a:spcPts val="1390"/>
              </a:lnSpc>
            </a:pPr>
            <a:r>
              <a:rPr sz="1200" b="1" spc="-30" dirty="0">
                <a:latin typeface="Calibri"/>
                <a:cs typeface="Calibri"/>
              </a:rPr>
              <a:t>Tél.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: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05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24</a:t>
            </a:r>
            <a:r>
              <a:rPr sz="1200" b="1" spc="-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35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36</a:t>
            </a:r>
            <a:r>
              <a:rPr sz="1200" b="1" spc="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98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51" name="object 151"/>
          <p:cNvGrpSpPr/>
          <p:nvPr/>
        </p:nvGrpSpPr>
        <p:grpSpPr>
          <a:xfrm>
            <a:off x="4808220" y="1876044"/>
            <a:ext cx="2354580" cy="2289175"/>
            <a:chOff x="4808220" y="1876044"/>
            <a:chExt cx="2354580" cy="2289175"/>
          </a:xfrm>
        </p:grpSpPr>
        <p:pic>
          <p:nvPicPr>
            <p:cNvPr id="152" name="object 152"/>
            <p:cNvPicPr/>
            <p:nvPr/>
          </p:nvPicPr>
          <p:blipFill>
            <a:blip r:embed="rId63" cstate="print"/>
            <a:stretch>
              <a:fillRect/>
            </a:stretch>
          </p:blipFill>
          <p:spPr>
            <a:xfrm>
              <a:off x="5366004" y="1876044"/>
              <a:ext cx="1216152" cy="1056131"/>
            </a:xfrm>
            <a:prstGeom prst="rect">
              <a:avLst/>
            </a:prstGeom>
          </p:spPr>
        </p:pic>
        <p:pic>
          <p:nvPicPr>
            <p:cNvPr id="153" name="object 153"/>
            <p:cNvPicPr/>
            <p:nvPr/>
          </p:nvPicPr>
          <p:blipFill>
            <a:blip r:embed="rId64" cstate="print"/>
            <a:stretch>
              <a:fillRect/>
            </a:stretch>
          </p:blipFill>
          <p:spPr>
            <a:xfrm>
              <a:off x="4856988" y="3041904"/>
              <a:ext cx="463296" cy="361188"/>
            </a:xfrm>
            <a:prstGeom prst="rect">
              <a:avLst/>
            </a:prstGeom>
          </p:spPr>
        </p:pic>
        <p:pic>
          <p:nvPicPr>
            <p:cNvPr id="154" name="object 154"/>
            <p:cNvPicPr/>
            <p:nvPr/>
          </p:nvPicPr>
          <p:blipFill>
            <a:blip r:embed="rId65" cstate="print"/>
            <a:stretch>
              <a:fillRect/>
            </a:stretch>
          </p:blipFill>
          <p:spPr>
            <a:xfrm>
              <a:off x="4951476" y="3255264"/>
              <a:ext cx="2057400" cy="38100"/>
            </a:xfrm>
            <a:prstGeom prst="rect">
              <a:avLst/>
            </a:prstGeom>
          </p:spPr>
        </p:pic>
        <p:pic>
          <p:nvPicPr>
            <p:cNvPr id="155" name="object 155"/>
            <p:cNvPicPr/>
            <p:nvPr/>
          </p:nvPicPr>
          <p:blipFill>
            <a:blip r:embed="rId66" cstate="print"/>
            <a:stretch>
              <a:fillRect/>
            </a:stretch>
          </p:blipFill>
          <p:spPr>
            <a:xfrm>
              <a:off x="5102352" y="3041904"/>
              <a:ext cx="2042159" cy="361188"/>
            </a:xfrm>
            <a:prstGeom prst="rect">
              <a:avLst/>
            </a:prstGeom>
          </p:spPr>
        </p:pic>
        <p:pic>
          <p:nvPicPr>
            <p:cNvPr id="156" name="object 156"/>
            <p:cNvPicPr/>
            <p:nvPr/>
          </p:nvPicPr>
          <p:blipFill>
            <a:blip r:embed="rId67" cstate="print"/>
            <a:stretch>
              <a:fillRect/>
            </a:stretch>
          </p:blipFill>
          <p:spPr>
            <a:xfrm>
              <a:off x="4933188" y="3445764"/>
              <a:ext cx="2095500" cy="38100"/>
            </a:xfrm>
            <a:prstGeom prst="rect">
              <a:avLst/>
            </a:prstGeom>
          </p:spPr>
        </p:pic>
        <p:pic>
          <p:nvPicPr>
            <p:cNvPr id="157" name="object 157"/>
            <p:cNvPicPr/>
            <p:nvPr/>
          </p:nvPicPr>
          <p:blipFill>
            <a:blip r:embed="rId68" cstate="print"/>
            <a:stretch>
              <a:fillRect/>
            </a:stretch>
          </p:blipFill>
          <p:spPr>
            <a:xfrm>
              <a:off x="4838700" y="3232404"/>
              <a:ext cx="2324100" cy="361188"/>
            </a:xfrm>
            <a:prstGeom prst="rect">
              <a:avLst/>
            </a:prstGeom>
          </p:spPr>
        </p:pic>
        <p:pic>
          <p:nvPicPr>
            <p:cNvPr id="158" name="object 158"/>
            <p:cNvPicPr/>
            <p:nvPr/>
          </p:nvPicPr>
          <p:blipFill>
            <a:blip r:embed="rId69" cstate="print"/>
            <a:stretch>
              <a:fillRect/>
            </a:stretch>
          </p:blipFill>
          <p:spPr>
            <a:xfrm>
              <a:off x="4808220" y="3422904"/>
              <a:ext cx="1164336" cy="361188"/>
            </a:xfrm>
            <a:prstGeom prst="rect">
              <a:avLst/>
            </a:prstGeom>
          </p:spPr>
        </p:pic>
        <p:pic>
          <p:nvPicPr>
            <p:cNvPr id="159" name="object 159"/>
            <p:cNvPicPr/>
            <p:nvPr/>
          </p:nvPicPr>
          <p:blipFill>
            <a:blip r:embed="rId70" cstate="print"/>
            <a:stretch>
              <a:fillRect/>
            </a:stretch>
          </p:blipFill>
          <p:spPr>
            <a:xfrm>
              <a:off x="4902708" y="3636264"/>
              <a:ext cx="2156460" cy="38100"/>
            </a:xfrm>
            <a:prstGeom prst="rect">
              <a:avLst/>
            </a:prstGeom>
          </p:spPr>
        </p:pic>
        <p:pic>
          <p:nvPicPr>
            <p:cNvPr id="160" name="object 160"/>
            <p:cNvPicPr/>
            <p:nvPr/>
          </p:nvPicPr>
          <p:blipFill>
            <a:blip r:embed="rId71" cstate="print"/>
            <a:stretch>
              <a:fillRect/>
            </a:stretch>
          </p:blipFill>
          <p:spPr>
            <a:xfrm>
              <a:off x="5754624" y="3422904"/>
              <a:ext cx="637031" cy="361188"/>
            </a:xfrm>
            <a:prstGeom prst="rect">
              <a:avLst/>
            </a:prstGeom>
          </p:spPr>
        </p:pic>
        <p:pic>
          <p:nvPicPr>
            <p:cNvPr id="161" name="object 161"/>
            <p:cNvPicPr/>
            <p:nvPr/>
          </p:nvPicPr>
          <p:blipFill>
            <a:blip r:embed="rId72" cstate="print"/>
            <a:stretch>
              <a:fillRect/>
            </a:stretch>
          </p:blipFill>
          <p:spPr>
            <a:xfrm>
              <a:off x="6173724" y="3422904"/>
              <a:ext cx="324612" cy="361188"/>
            </a:xfrm>
            <a:prstGeom prst="rect">
              <a:avLst/>
            </a:prstGeom>
          </p:spPr>
        </p:pic>
        <p:pic>
          <p:nvPicPr>
            <p:cNvPr id="162" name="object 162"/>
            <p:cNvPicPr/>
            <p:nvPr/>
          </p:nvPicPr>
          <p:blipFill>
            <a:blip r:embed="rId73" cstate="print"/>
            <a:stretch>
              <a:fillRect/>
            </a:stretch>
          </p:blipFill>
          <p:spPr>
            <a:xfrm>
              <a:off x="6280404" y="3422904"/>
              <a:ext cx="266700" cy="361188"/>
            </a:xfrm>
            <a:prstGeom prst="rect">
              <a:avLst/>
            </a:prstGeom>
          </p:spPr>
        </p:pic>
        <p:pic>
          <p:nvPicPr>
            <p:cNvPr id="163" name="object 163"/>
            <p:cNvPicPr/>
            <p:nvPr/>
          </p:nvPicPr>
          <p:blipFill>
            <a:blip r:embed="rId74" cstate="print"/>
            <a:stretch>
              <a:fillRect/>
            </a:stretch>
          </p:blipFill>
          <p:spPr>
            <a:xfrm>
              <a:off x="6329172" y="3422904"/>
              <a:ext cx="781812" cy="361188"/>
            </a:xfrm>
            <a:prstGeom prst="rect">
              <a:avLst/>
            </a:prstGeom>
          </p:spPr>
        </p:pic>
        <p:pic>
          <p:nvPicPr>
            <p:cNvPr id="164" name="object 164"/>
            <p:cNvPicPr/>
            <p:nvPr/>
          </p:nvPicPr>
          <p:blipFill>
            <a:blip r:embed="rId75" cstate="print"/>
            <a:stretch>
              <a:fillRect/>
            </a:stretch>
          </p:blipFill>
          <p:spPr>
            <a:xfrm>
              <a:off x="6893052" y="3422904"/>
              <a:ext cx="262127" cy="361188"/>
            </a:xfrm>
            <a:prstGeom prst="rect">
              <a:avLst/>
            </a:prstGeom>
          </p:spPr>
        </p:pic>
        <p:pic>
          <p:nvPicPr>
            <p:cNvPr id="165" name="object 165"/>
            <p:cNvPicPr/>
            <p:nvPr/>
          </p:nvPicPr>
          <p:blipFill>
            <a:blip r:embed="rId76" cstate="print"/>
            <a:stretch>
              <a:fillRect/>
            </a:stretch>
          </p:blipFill>
          <p:spPr>
            <a:xfrm>
              <a:off x="5000244" y="3803904"/>
              <a:ext cx="313944" cy="361188"/>
            </a:xfrm>
            <a:prstGeom prst="rect">
              <a:avLst/>
            </a:prstGeom>
          </p:spPr>
        </p:pic>
        <p:pic>
          <p:nvPicPr>
            <p:cNvPr id="166" name="object 166"/>
            <p:cNvPicPr/>
            <p:nvPr/>
          </p:nvPicPr>
          <p:blipFill>
            <a:blip r:embed="rId77" cstate="print"/>
            <a:stretch>
              <a:fillRect/>
            </a:stretch>
          </p:blipFill>
          <p:spPr>
            <a:xfrm>
              <a:off x="5178552" y="3803904"/>
              <a:ext cx="835151" cy="361188"/>
            </a:xfrm>
            <a:prstGeom prst="rect">
              <a:avLst/>
            </a:prstGeom>
          </p:spPr>
        </p:pic>
        <p:pic>
          <p:nvPicPr>
            <p:cNvPr id="167" name="object 167"/>
            <p:cNvPicPr/>
            <p:nvPr/>
          </p:nvPicPr>
          <p:blipFill>
            <a:blip r:embed="rId78" cstate="print"/>
            <a:stretch>
              <a:fillRect/>
            </a:stretch>
          </p:blipFill>
          <p:spPr>
            <a:xfrm>
              <a:off x="5795772" y="3803904"/>
              <a:ext cx="416051" cy="361188"/>
            </a:xfrm>
            <a:prstGeom prst="rect">
              <a:avLst/>
            </a:prstGeom>
          </p:spPr>
        </p:pic>
        <p:pic>
          <p:nvPicPr>
            <p:cNvPr id="168" name="object 168"/>
            <p:cNvPicPr/>
            <p:nvPr/>
          </p:nvPicPr>
          <p:blipFill>
            <a:blip r:embed="rId79" cstate="print"/>
            <a:stretch>
              <a:fillRect/>
            </a:stretch>
          </p:blipFill>
          <p:spPr>
            <a:xfrm>
              <a:off x="5993892" y="3803904"/>
              <a:ext cx="646176" cy="361188"/>
            </a:xfrm>
            <a:prstGeom prst="rect">
              <a:avLst/>
            </a:prstGeom>
          </p:spPr>
        </p:pic>
        <p:pic>
          <p:nvPicPr>
            <p:cNvPr id="169" name="object 169"/>
            <p:cNvPicPr/>
            <p:nvPr/>
          </p:nvPicPr>
          <p:blipFill>
            <a:blip r:embed="rId80" cstate="print"/>
            <a:stretch>
              <a:fillRect/>
            </a:stretch>
          </p:blipFill>
          <p:spPr>
            <a:xfrm>
              <a:off x="6422136" y="3803904"/>
              <a:ext cx="541019" cy="361188"/>
            </a:xfrm>
            <a:prstGeom prst="rect">
              <a:avLst/>
            </a:prstGeom>
          </p:spPr>
        </p:pic>
      </p:grpSp>
      <p:sp>
        <p:nvSpPr>
          <p:cNvPr id="170" name="object 170"/>
          <p:cNvSpPr txBox="1"/>
          <p:nvPr/>
        </p:nvSpPr>
        <p:spPr>
          <a:xfrm>
            <a:off x="52831" y="619709"/>
            <a:ext cx="7236459" cy="34309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09065" algn="ctr">
              <a:lnSpc>
                <a:spcPct val="100000"/>
              </a:lnSpc>
              <a:spcBef>
                <a:spcPts val="95"/>
              </a:spcBef>
            </a:pPr>
            <a:r>
              <a:rPr sz="2200" b="1" spc="-10" dirty="0">
                <a:solidFill>
                  <a:srgbClr val="974707"/>
                </a:solidFill>
                <a:latin typeface="Calibri"/>
                <a:cs typeface="Calibri"/>
              </a:rPr>
              <a:t>Lots</a:t>
            </a:r>
            <a:r>
              <a:rPr sz="2200" b="1" spc="10" dirty="0">
                <a:solidFill>
                  <a:srgbClr val="974707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974707"/>
                </a:solidFill>
                <a:latin typeface="Calibri"/>
                <a:cs typeface="Calibri"/>
              </a:rPr>
              <a:t>de</a:t>
            </a:r>
            <a:r>
              <a:rPr sz="2200" b="1" dirty="0">
                <a:solidFill>
                  <a:srgbClr val="974707"/>
                </a:solidFill>
                <a:latin typeface="Calibri"/>
                <a:cs typeface="Calibri"/>
              </a:rPr>
              <a:t> </a:t>
            </a:r>
            <a:r>
              <a:rPr sz="2200" b="1" spc="-20" dirty="0">
                <a:solidFill>
                  <a:srgbClr val="974707"/>
                </a:solidFill>
                <a:latin typeface="Calibri"/>
                <a:cs typeface="Calibri"/>
              </a:rPr>
              <a:t>terrain</a:t>
            </a:r>
            <a:r>
              <a:rPr sz="2200" b="1" spc="40" dirty="0">
                <a:solidFill>
                  <a:srgbClr val="974707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974707"/>
                </a:solidFill>
                <a:latin typeface="Calibri"/>
                <a:cs typeface="Calibri"/>
              </a:rPr>
              <a:t>à</a:t>
            </a:r>
            <a:r>
              <a:rPr sz="2200" b="1" dirty="0">
                <a:solidFill>
                  <a:srgbClr val="974707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974707"/>
                </a:solidFill>
                <a:latin typeface="Calibri"/>
                <a:cs typeface="Calibri"/>
              </a:rPr>
              <a:t>RDC</a:t>
            </a:r>
            <a:r>
              <a:rPr sz="2200" b="1" dirty="0">
                <a:solidFill>
                  <a:srgbClr val="974707"/>
                </a:solidFill>
                <a:latin typeface="Calibri"/>
                <a:cs typeface="Calibri"/>
              </a:rPr>
              <a:t> </a:t>
            </a:r>
            <a:r>
              <a:rPr sz="2200" b="1" spc="-15" dirty="0">
                <a:solidFill>
                  <a:srgbClr val="974707"/>
                </a:solidFill>
                <a:latin typeface="Calibri"/>
                <a:cs typeface="Calibri"/>
              </a:rPr>
              <a:t>Habitat</a:t>
            </a:r>
            <a:r>
              <a:rPr sz="2200" b="1" spc="35" dirty="0">
                <a:solidFill>
                  <a:srgbClr val="974707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974707"/>
                </a:solidFill>
                <a:latin typeface="Calibri"/>
                <a:cs typeface="Calibri"/>
              </a:rPr>
              <a:t>et</a:t>
            </a:r>
            <a:r>
              <a:rPr sz="2200" b="1" spc="10" dirty="0">
                <a:solidFill>
                  <a:srgbClr val="974707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974707"/>
                </a:solidFill>
                <a:latin typeface="Calibri"/>
                <a:cs typeface="Calibri"/>
              </a:rPr>
              <a:t>commercial</a:t>
            </a:r>
            <a:r>
              <a:rPr sz="2200" b="1" spc="50" dirty="0">
                <a:solidFill>
                  <a:srgbClr val="974707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974707"/>
                </a:solidFill>
                <a:latin typeface="Calibri"/>
                <a:cs typeface="Calibri"/>
              </a:rPr>
              <a:t>–</a:t>
            </a:r>
            <a:r>
              <a:rPr sz="2200" b="1" dirty="0">
                <a:solidFill>
                  <a:srgbClr val="974707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974707"/>
                </a:solidFill>
                <a:latin typeface="Calibri"/>
                <a:cs typeface="Calibri"/>
              </a:rPr>
              <a:t>Lots</a:t>
            </a:r>
            <a:endParaRPr sz="2200" dirty="0">
              <a:latin typeface="Calibri"/>
              <a:cs typeface="Calibri"/>
            </a:endParaRPr>
          </a:p>
          <a:p>
            <a:pPr marL="1410335" algn="ctr">
              <a:lnSpc>
                <a:spcPct val="100000"/>
              </a:lnSpc>
              <a:spcBef>
                <a:spcPts val="5"/>
              </a:spcBef>
            </a:pPr>
            <a:r>
              <a:rPr sz="2200" b="1" spc="-10" dirty="0">
                <a:solidFill>
                  <a:srgbClr val="974707"/>
                </a:solidFill>
                <a:latin typeface="Calibri"/>
                <a:cs typeface="Calibri"/>
              </a:rPr>
              <a:t>équipements</a:t>
            </a:r>
            <a:r>
              <a:rPr sz="2200" b="1" spc="20" dirty="0">
                <a:solidFill>
                  <a:srgbClr val="974707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974707"/>
                </a:solidFill>
                <a:latin typeface="Calibri"/>
                <a:cs typeface="Calibri"/>
              </a:rPr>
              <a:t>privés</a:t>
            </a:r>
            <a:r>
              <a:rPr sz="2200" b="1" spc="5" dirty="0">
                <a:solidFill>
                  <a:srgbClr val="974707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974707"/>
                </a:solidFill>
                <a:latin typeface="Calibri"/>
                <a:cs typeface="Calibri"/>
              </a:rPr>
              <a:t>-</a:t>
            </a:r>
            <a:r>
              <a:rPr sz="2200" b="1" spc="10" dirty="0">
                <a:solidFill>
                  <a:srgbClr val="974707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974707"/>
                </a:solidFill>
                <a:latin typeface="Calibri"/>
                <a:cs typeface="Calibri"/>
              </a:rPr>
              <a:t>Locaux</a:t>
            </a:r>
            <a:r>
              <a:rPr sz="2200" b="1" spc="35" dirty="0">
                <a:solidFill>
                  <a:srgbClr val="974707"/>
                </a:solidFill>
                <a:latin typeface="Calibri"/>
                <a:cs typeface="Calibri"/>
              </a:rPr>
              <a:t> </a:t>
            </a:r>
            <a:r>
              <a:rPr sz="2200" b="1" spc="-15" dirty="0">
                <a:solidFill>
                  <a:srgbClr val="974707"/>
                </a:solidFill>
                <a:latin typeface="Calibri"/>
                <a:cs typeface="Calibri"/>
              </a:rPr>
              <a:t>commerciaux</a:t>
            </a:r>
            <a:endParaRPr sz="2200" dirty="0">
              <a:latin typeface="Calibri"/>
              <a:cs typeface="Calibri"/>
            </a:endParaRPr>
          </a:p>
          <a:p>
            <a:pPr marL="1776730">
              <a:lnSpc>
                <a:spcPct val="100000"/>
              </a:lnSpc>
              <a:spcBef>
                <a:spcPts val="1175"/>
              </a:spcBef>
            </a:pPr>
            <a:r>
              <a:rPr sz="1500" b="1" dirty="0">
                <a:latin typeface="Calibri"/>
                <a:cs typeface="Calibri"/>
              </a:rPr>
              <a:t>EL </a:t>
            </a:r>
            <a:r>
              <a:rPr sz="1500" b="1" spc="-5" dirty="0">
                <a:latin typeface="Calibri"/>
                <a:cs typeface="Calibri"/>
              </a:rPr>
              <a:t>KELAA</a:t>
            </a:r>
            <a:r>
              <a:rPr sz="1500" b="1" spc="5" dirty="0">
                <a:latin typeface="Calibri"/>
                <a:cs typeface="Calibri"/>
              </a:rPr>
              <a:t> </a:t>
            </a:r>
            <a:r>
              <a:rPr sz="1500" b="1" spc="-5" dirty="0">
                <a:latin typeface="Calibri"/>
                <a:cs typeface="Calibri"/>
              </a:rPr>
              <a:t>DES</a:t>
            </a:r>
            <a:r>
              <a:rPr sz="1500" b="1" dirty="0">
                <a:latin typeface="Calibri"/>
                <a:cs typeface="Calibri"/>
              </a:rPr>
              <a:t> </a:t>
            </a:r>
            <a:r>
              <a:rPr sz="1500" b="1" spc="-5" dirty="0">
                <a:latin typeface="Calibri"/>
                <a:cs typeface="Calibri"/>
              </a:rPr>
              <a:t>SRAGHNA</a:t>
            </a:r>
            <a:r>
              <a:rPr sz="1500" b="1" spc="25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–</a:t>
            </a:r>
            <a:r>
              <a:rPr sz="1500" b="1" spc="-15" dirty="0">
                <a:latin typeface="Calibri"/>
                <a:cs typeface="Calibri"/>
              </a:rPr>
              <a:t> TAMELALET</a:t>
            </a:r>
            <a:r>
              <a:rPr sz="1500" b="1" spc="5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– </a:t>
            </a:r>
            <a:r>
              <a:rPr sz="1500" b="1" spc="-10" dirty="0">
                <a:latin typeface="Calibri"/>
                <a:cs typeface="Calibri"/>
              </a:rPr>
              <a:t>CHICHAOUA</a:t>
            </a:r>
            <a:r>
              <a:rPr sz="1500" b="1" spc="15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-</a:t>
            </a:r>
            <a:r>
              <a:rPr sz="1500" b="1" spc="-15" dirty="0">
                <a:latin typeface="Calibri"/>
                <a:cs typeface="Calibri"/>
              </a:rPr>
              <a:t> </a:t>
            </a:r>
            <a:r>
              <a:rPr sz="1500" b="1" spc="-10" dirty="0">
                <a:latin typeface="Calibri"/>
                <a:cs typeface="Calibri"/>
              </a:rPr>
              <a:t>ESSAOUIRA</a:t>
            </a:r>
            <a:endParaRPr sz="1500" dirty="0">
              <a:latin typeface="Calibri"/>
              <a:cs typeface="Calibri"/>
            </a:endParaRPr>
          </a:p>
          <a:p>
            <a:pPr marL="12700" marR="3973829" algn="just">
              <a:lnSpc>
                <a:spcPct val="100000"/>
              </a:lnSpc>
              <a:spcBef>
                <a:spcPts val="780"/>
              </a:spcBef>
            </a:pPr>
            <a:r>
              <a:rPr sz="1600" b="1" spc="-10" dirty="0">
                <a:solidFill>
                  <a:srgbClr val="FFFFFF"/>
                </a:solidFill>
                <a:latin typeface="Palatino Linotype"/>
                <a:cs typeface="Palatino Linotype"/>
              </a:rPr>
              <a:t>AL </a:t>
            </a:r>
            <a:r>
              <a:rPr sz="16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OMRANE Marrakech-Safi </a:t>
            </a:r>
            <a:r>
              <a:rPr sz="1600" b="1" spc="-10" dirty="0">
                <a:solidFill>
                  <a:srgbClr val="FFFFFF"/>
                </a:solidFill>
                <a:latin typeface="Palatino Linotype"/>
                <a:cs typeface="Palatino Linotype"/>
              </a:rPr>
              <a:t>met </a:t>
            </a:r>
            <a:r>
              <a:rPr sz="16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1600" b="1" dirty="0">
                <a:solidFill>
                  <a:srgbClr val="FFFFFF"/>
                </a:solidFill>
                <a:latin typeface="Palatino Linotype"/>
                <a:cs typeface="Palatino Linotype"/>
              </a:rPr>
              <a:t>en </a:t>
            </a:r>
            <a:r>
              <a:rPr sz="16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à guichet ouvert, </a:t>
            </a:r>
            <a:r>
              <a:rPr sz="1600" b="1" u="heavy" spc="-5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Palatino Linotype"/>
                <a:cs typeface="Palatino Linotype"/>
              </a:rPr>
              <a:t>à </a:t>
            </a:r>
            <a:r>
              <a:rPr sz="1600" b="1" u="heavy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Palatino Linotype"/>
                <a:cs typeface="Palatino Linotype"/>
              </a:rPr>
              <a:t>partir </a:t>
            </a:r>
            <a:r>
              <a:rPr sz="1600" b="1" u="heavy" spc="-5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Palatino Linotype"/>
                <a:cs typeface="Palatino Linotype"/>
              </a:rPr>
              <a:t>du </a:t>
            </a:r>
            <a:r>
              <a:rPr sz="1600" b="1" u="heavy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Palatino Linotype"/>
                <a:cs typeface="Palatino Linotype"/>
              </a:rPr>
              <a:t>05 </a:t>
            </a:r>
            <a:r>
              <a:rPr sz="1600" b="1" spc="5" dirty="0">
                <a:solidFill>
                  <a:srgbClr val="FFFF00"/>
                </a:solidFill>
                <a:latin typeface="Palatino Linotype"/>
                <a:cs typeface="Palatino Linotype"/>
              </a:rPr>
              <a:t> </a:t>
            </a:r>
            <a:r>
              <a:rPr sz="1600" b="1" u="heavy" spc="-5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Palatino Linotype"/>
                <a:cs typeface="Palatino Linotype"/>
              </a:rPr>
              <a:t>Juillet</a:t>
            </a:r>
            <a:r>
              <a:rPr sz="1600" b="1" u="heavy" dirty="0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Palatino Linotype"/>
                <a:cs typeface="Palatino Linotype"/>
              </a:rPr>
              <a:t> 2022</a:t>
            </a:r>
            <a:r>
              <a:rPr sz="1600" b="1" dirty="0">
                <a:solidFill>
                  <a:srgbClr val="FFFFFF"/>
                </a:solidFill>
                <a:latin typeface="Palatino Linotype"/>
                <a:cs typeface="Palatino Linotype"/>
              </a:rPr>
              <a:t>,</a:t>
            </a:r>
            <a:r>
              <a:rPr sz="1600" b="1" spc="5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des</a:t>
            </a:r>
            <a:r>
              <a:rPr sz="1600" b="1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lots</a:t>
            </a:r>
            <a:r>
              <a:rPr sz="1600" b="1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de</a:t>
            </a:r>
            <a:r>
              <a:rPr sz="1600" b="1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terrain </a:t>
            </a:r>
            <a:r>
              <a:rPr sz="1600" b="1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divers</a:t>
            </a:r>
            <a:r>
              <a:rPr sz="1600" b="1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suivant</a:t>
            </a:r>
            <a:r>
              <a:rPr sz="1600" b="1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le</a:t>
            </a:r>
            <a:r>
              <a:rPr sz="1600" b="1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tableau</a:t>
            </a:r>
            <a:r>
              <a:rPr sz="1600" b="1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ci- </a:t>
            </a:r>
            <a:r>
              <a:rPr sz="1600" b="1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dessous</a:t>
            </a:r>
            <a:r>
              <a:rPr sz="1600" b="1" spc="10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:</a:t>
            </a:r>
            <a:endParaRPr sz="1600" dirty="0">
              <a:latin typeface="Palatino Linotype"/>
              <a:cs typeface="Palatino Linotype"/>
            </a:endParaRPr>
          </a:p>
          <a:p>
            <a:pPr marL="4856480" marR="242570" indent="48260" algn="just">
              <a:lnSpc>
                <a:spcPct val="100000"/>
              </a:lnSpc>
              <a:spcBef>
                <a:spcPts val="675"/>
              </a:spcBef>
            </a:pPr>
            <a:r>
              <a:rPr sz="1250" b="1" u="sng" spc="-5" dirty="0">
                <a:solidFill>
                  <a:srgbClr val="17375E"/>
                </a:solidFill>
                <a:uFill>
                  <a:solidFill>
                    <a:srgbClr val="17375E"/>
                  </a:solidFill>
                </a:uFill>
                <a:latin typeface="Calibri"/>
                <a:cs typeface="Calibri"/>
              </a:rPr>
              <a:t>Les personnes </a:t>
            </a:r>
            <a:r>
              <a:rPr sz="1250" b="1" u="sng" spc="-10" dirty="0">
                <a:solidFill>
                  <a:srgbClr val="17375E"/>
                </a:solidFill>
                <a:uFill>
                  <a:solidFill>
                    <a:srgbClr val="17375E"/>
                  </a:solidFill>
                </a:uFill>
                <a:latin typeface="Calibri"/>
                <a:cs typeface="Calibri"/>
              </a:rPr>
              <a:t>intéressées sont </a:t>
            </a:r>
            <a:r>
              <a:rPr sz="1250" b="1" spc="-5" dirty="0">
                <a:solidFill>
                  <a:srgbClr val="17375E"/>
                </a:solidFill>
                <a:latin typeface="Calibri"/>
                <a:cs typeface="Calibri"/>
              </a:rPr>
              <a:t> </a:t>
            </a:r>
            <a:r>
              <a:rPr sz="1250" b="1" u="sng" spc="-10" dirty="0">
                <a:solidFill>
                  <a:srgbClr val="17375E"/>
                </a:solidFill>
                <a:uFill>
                  <a:solidFill>
                    <a:srgbClr val="17375E"/>
                  </a:solidFill>
                </a:uFill>
                <a:latin typeface="Calibri"/>
                <a:cs typeface="Calibri"/>
              </a:rPr>
              <a:t>invitées </a:t>
            </a:r>
            <a:r>
              <a:rPr sz="1250" b="1" u="sng" spc="-5" dirty="0">
                <a:solidFill>
                  <a:srgbClr val="17375E"/>
                </a:solidFill>
                <a:uFill>
                  <a:solidFill>
                    <a:srgbClr val="17375E"/>
                  </a:solidFill>
                </a:uFill>
                <a:latin typeface="Calibri"/>
                <a:cs typeface="Calibri"/>
              </a:rPr>
              <a:t>à </a:t>
            </a:r>
            <a:r>
              <a:rPr sz="1250" b="1" u="sng" spc="-10" dirty="0">
                <a:solidFill>
                  <a:srgbClr val="17375E"/>
                </a:solidFill>
                <a:uFill>
                  <a:solidFill>
                    <a:srgbClr val="17375E"/>
                  </a:solidFill>
                </a:uFill>
                <a:latin typeface="Calibri"/>
                <a:cs typeface="Calibri"/>
              </a:rPr>
              <a:t>contacter </a:t>
            </a:r>
            <a:r>
              <a:rPr sz="1250" b="1" u="sng" spc="-5" dirty="0">
                <a:solidFill>
                  <a:srgbClr val="17375E"/>
                </a:solidFill>
                <a:uFill>
                  <a:solidFill>
                    <a:srgbClr val="17375E"/>
                  </a:solidFill>
                </a:uFill>
                <a:latin typeface="Calibri"/>
                <a:cs typeface="Calibri"/>
              </a:rPr>
              <a:t>les </a:t>
            </a:r>
            <a:r>
              <a:rPr sz="1250" b="1" u="sng" spc="-10" dirty="0">
                <a:solidFill>
                  <a:srgbClr val="17375E"/>
                </a:solidFill>
                <a:uFill>
                  <a:solidFill>
                    <a:srgbClr val="17375E"/>
                  </a:solidFill>
                </a:uFill>
                <a:latin typeface="Calibri"/>
                <a:cs typeface="Calibri"/>
              </a:rPr>
              <a:t>agences </a:t>
            </a:r>
            <a:r>
              <a:rPr sz="1250" b="1" spc="-5" dirty="0">
                <a:solidFill>
                  <a:srgbClr val="17375E"/>
                </a:solidFill>
                <a:latin typeface="Calibri"/>
                <a:cs typeface="Calibri"/>
              </a:rPr>
              <a:t> </a:t>
            </a:r>
            <a:r>
              <a:rPr sz="1250" b="1" u="sng" spc="-5" dirty="0">
                <a:solidFill>
                  <a:srgbClr val="17375E"/>
                </a:solidFill>
                <a:uFill>
                  <a:solidFill>
                    <a:srgbClr val="17375E"/>
                  </a:solidFill>
                </a:uFill>
                <a:latin typeface="Calibri"/>
                <a:cs typeface="Calibri"/>
              </a:rPr>
              <a:t>commerciales</a:t>
            </a:r>
            <a:r>
              <a:rPr sz="1250" b="1" u="sng" spc="-20" dirty="0">
                <a:solidFill>
                  <a:srgbClr val="17375E"/>
                </a:solidFill>
                <a:uFill>
                  <a:solidFill>
                    <a:srgbClr val="17375E"/>
                  </a:solidFill>
                </a:uFill>
                <a:latin typeface="Calibri"/>
                <a:cs typeface="Calibri"/>
              </a:rPr>
              <a:t> </a:t>
            </a:r>
            <a:r>
              <a:rPr sz="1250" b="1" u="sng" spc="-5" dirty="0">
                <a:solidFill>
                  <a:srgbClr val="17375E"/>
                </a:solidFill>
                <a:uFill>
                  <a:solidFill>
                    <a:srgbClr val="17375E"/>
                  </a:solidFill>
                </a:uFill>
                <a:latin typeface="Calibri"/>
                <a:cs typeface="Calibri"/>
              </a:rPr>
              <a:t>citées</a:t>
            </a:r>
            <a:r>
              <a:rPr sz="1250" b="1" u="sng" dirty="0">
                <a:solidFill>
                  <a:srgbClr val="17375E"/>
                </a:solidFill>
                <a:uFill>
                  <a:solidFill>
                    <a:srgbClr val="17375E"/>
                  </a:solidFill>
                </a:uFill>
                <a:latin typeface="Calibri"/>
                <a:cs typeface="Calibri"/>
              </a:rPr>
              <a:t> </a:t>
            </a:r>
            <a:r>
              <a:rPr sz="1250" b="1" u="sng" spc="-5" dirty="0">
                <a:solidFill>
                  <a:srgbClr val="17375E"/>
                </a:solidFill>
                <a:uFill>
                  <a:solidFill>
                    <a:srgbClr val="17375E"/>
                  </a:solidFill>
                </a:uFill>
                <a:latin typeface="Calibri"/>
                <a:cs typeface="Calibri"/>
              </a:rPr>
              <a:t>ci-dessous</a:t>
            </a:r>
            <a:r>
              <a:rPr sz="1250" b="1" u="sng" spc="20" dirty="0">
                <a:solidFill>
                  <a:srgbClr val="17375E"/>
                </a:solidFill>
                <a:uFill>
                  <a:solidFill>
                    <a:srgbClr val="17375E"/>
                  </a:solidFill>
                </a:uFill>
                <a:latin typeface="Calibri"/>
                <a:cs typeface="Calibri"/>
              </a:rPr>
              <a:t> </a:t>
            </a:r>
            <a:r>
              <a:rPr sz="1250" b="1" u="sng" spc="-5" dirty="0">
                <a:solidFill>
                  <a:srgbClr val="17375E"/>
                </a:solidFill>
                <a:uFill>
                  <a:solidFill>
                    <a:srgbClr val="17375E"/>
                  </a:solidFill>
                </a:uFill>
                <a:latin typeface="Calibri"/>
                <a:cs typeface="Calibri"/>
              </a:rPr>
              <a:t>:</a:t>
            </a:r>
            <a:endParaRPr sz="125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 dirty="0">
              <a:latin typeface="Calibri"/>
              <a:cs typeface="Calibri"/>
            </a:endParaRPr>
          </a:p>
          <a:p>
            <a:pPr marR="433705" algn="r">
              <a:lnSpc>
                <a:spcPct val="100000"/>
              </a:lnSpc>
            </a:pPr>
            <a:r>
              <a:rPr sz="1250" b="1" spc="-5" dirty="0">
                <a:solidFill>
                  <a:srgbClr val="17375E"/>
                </a:solidFill>
                <a:latin typeface="Calibri"/>
                <a:cs typeface="Calibri"/>
              </a:rPr>
              <a:t>À</a:t>
            </a:r>
            <a:r>
              <a:rPr sz="1250" b="1" spc="80" dirty="0">
                <a:solidFill>
                  <a:srgbClr val="17375E"/>
                </a:solidFill>
                <a:latin typeface="Calibri"/>
                <a:cs typeface="Calibri"/>
              </a:rPr>
              <a:t> </a:t>
            </a:r>
            <a:r>
              <a:rPr sz="1250" b="1" spc="-5" dirty="0">
                <a:solidFill>
                  <a:srgbClr val="17375E"/>
                </a:solidFill>
                <a:latin typeface="Calibri"/>
                <a:cs typeface="Calibri"/>
              </a:rPr>
              <a:t>partir</a:t>
            </a:r>
            <a:r>
              <a:rPr sz="1250" b="1" spc="15" dirty="0">
                <a:solidFill>
                  <a:srgbClr val="17375E"/>
                </a:solidFill>
                <a:latin typeface="Calibri"/>
                <a:cs typeface="Calibri"/>
              </a:rPr>
              <a:t> </a:t>
            </a:r>
            <a:r>
              <a:rPr sz="1250" b="1" spc="-5" dirty="0">
                <a:solidFill>
                  <a:srgbClr val="17375E"/>
                </a:solidFill>
                <a:latin typeface="Calibri"/>
                <a:cs typeface="Calibri"/>
              </a:rPr>
              <a:t>du</a:t>
            </a:r>
            <a:r>
              <a:rPr sz="1250" b="1" spc="15" dirty="0">
                <a:solidFill>
                  <a:srgbClr val="17375E"/>
                </a:solidFill>
                <a:latin typeface="Calibri"/>
                <a:cs typeface="Calibri"/>
              </a:rPr>
              <a:t> </a:t>
            </a:r>
            <a:r>
              <a:rPr sz="1250" b="1" spc="-5" dirty="0">
                <a:solidFill>
                  <a:srgbClr val="17375E"/>
                </a:solidFill>
                <a:latin typeface="Calibri"/>
                <a:cs typeface="Calibri"/>
              </a:rPr>
              <a:t>05</a:t>
            </a:r>
            <a:r>
              <a:rPr sz="1250" b="1" dirty="0">
                <a:solidFill>
                  <a:srgbClr val="17375E"/>
                </a:solidFill>
                <a:latin typeface="Calibri"/>
                <a:cs typeface="Calibri"/>
              </a:rPr>
              <a:t> </a:t>
            </a:r>
            <a:r>
              <a:rPr sz="1250" b="1" spc="-5" dirty="0">
                <a:solidFill>
                  <a:srgbClr val="17375E"/>
                </a:solidFill>
                <a:latin typeface="Calibri"/>
                <a:cs typeface="Calibri"/>
              </a:rPr>
              <a:t>Juillet</a:t>
            </a:r>
            <a:r>
              <a:rPr sz="1250" b="1" spc="25" dirty="0">
                <a:solidFill>
                  <a:srgbClr val="17375E"/>
                </a:solidFill>
                <a:latin typeface="Calibri"/>
                <a:cs typeface="Calibri"/>
              </a:rPr>
              <a:t> </a:t>
            </a:r>
            <a:r>
              <a:rPr sz="1250" b="1" spc="-5" dirty="0">
                <a:solidFill>
                  <a:srgbClr val="17375E"/>
                </a:solidFill>
                <a:latin typeface="Calibri"/>
                <a:cs typeface="Calibri"/>
              </a:rPr>
              <a:t>2022</a:t>
            </a:r>
            <a:endParaRPr sz="125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 descr="Bande titre lotissement.jpg">
            <a:extLst>
              <a:ext uri="{FF2B5EF4-FFF2-40B4-BE49-F238E27FC236}">
                <a16:creationId xmlns="" xmlns:a16="http://schemas.microsoft.com/office/drawing/2014/main" id="{14C18C15-FC42-423E-9CE8-F205D50A87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64" y="622541"/>
            <a:ext cx="6197418" cy="1179430"/>
          </a:xfrm>
          <a:prstGeom prst="rect">
            <a:avLst/>
          </a:prstGeom>
        </p:spPr>
      </p:pic>
      <p:sp>
        <p:nvSpPr>
          <p:cNvPr id="24" name="ZoneTexte 23">
            <a:extLst>
              <a:ext uri="{FF2B5EF4-FFF2-40B4-BE49-F238E27FC236}">
                <a16:creationId xmlns="" xmlns:a16="http://schemas.microsoft.com/office/drawing/2014/main" id="{1755969C-0189-40D6-91F6-1E99564681C6}"/>
              </a:ext>
            </a:extLst>
          </p:cNvPr>
          <p:cNvSpPr txBox="1"/>
          <p:nvPr/>
        </p:nvSpPr>
        <p:spPr>
          <a:xfrm>
            <a:off x="2100543" y="8135657"/>
            <a:ext cx="5440285" cy="646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x-none" sz="1201" dirty="0">
                <a:solidFill>
                  <a:schemeClr val="bg1"/>
                </a:solidFill>
                <a:latin typeface="Century Gothic" panose="020B0502020202020204" pitchFamily="34" charset="0"/>
              </a:rPr>
              <a:t>شركة </a:t>
            </a:r>
            <a:r>
              <a:rPr lang="x-none" sz="1201">
                <a:solidFill>
                  <a:schemeClr val="bg1"/>
                </a:solidFill>
                <a:latin typeface="Century Gothic" panose="020B0502020202020204" pitchFamily="34" charset="0"/>
              </a:rPr>
              <a:t>العمران </a:t>
            </a:r>
            <a:r>
              <a:rPr lang="ar-MA" sz="1201" dirty="0">
                <a:solidFill>
                  <a:schemeClr val="bg1"/>
                </a:solidFill>
                <a:latin typeface="Century Gothic" panose="020B0502020202020204" pitchFamily="34" charset="0"/>
              </a:rPr>
              <a:t>مراكش</a:t>
            </a:r>
          </a:p>
          <a:p>
            <a:pPr algn="r"/>
            <a:r>
              <a:rPr lang="ar-MA" sz="1201" dirty="0">
                <a:solidFill>
                  <a:schemeClr val="bg1"/>
                </a:solidFill>
                <a:latin typeface="Century Gothic" panose="020B0502020202020204" pitchFamily="34" charset="0"/>
              </a:rPr>
              <a:t>شارع محمد الخامس، ساحة 16 نونبر، جليز مراكش – الهاتف: 38 78 44 24 05 </a:t>
            </a:r>
          </a:p>
          <a:p>
            <a:pPr algn="r"/>
            <a:r>
              <a:rPr lang="ar-MA" sz="1201" dirty="0">
                <a:solidFill>
                  <a:schemeClr val="bg1"/>
                </a:solidFill>
                <a:latin typeface="Century Gothic" panose="020B0502020202020204" pitchFamily="34" charset="0"/>
              </a:rPr>
              <a:t>الفاكس: 18 62 44 24 05  - العمران مراكش فرع لمجموعة العمران</a:t>
            </a:r>
            <a:endParaRPr lang="x-none" sz="120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7" name="Sous-titre 2">
            <a:extLst>
              <a:ext uri="{FF2B5EF4-FFF2-40B4-BE49-F238E27FC236}">
                <a16:creationId xmlns="" xmlns:a16="http://schemas.microsoft.com/office/drawing/2014/main" id="{294CB441-D876-4D0F-B208-1F73C6D61AEC}"/>
              </a:ext>
            </a:extLst>
          </p:cNvPr>
          <p:cNvSpPr txBox="1">
            <a:spLocks/>
          </p:cNvSpPr>
          <p:nvPr/>
        </p:nvSpPr>
        <p:spPr bwMode="auto">
          <a:xfrm>
            <a:off x="3381438" y="6252296"/>
            <a:ext cx="4024220" cy="78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rtl="1">
              <a:lnSpc>
                <a:spcPct val="150000"/>
              </a:lnSpc>
            </a:pPr>
            <a:r>
              <a:rPr lang="ar-MA" sz="1901" b="1" baseline="30000" dirty="0">
                <a:solidFill>
                  <a:schemeClr val="bg1"/>
                </a:solidFill>
              </a:rPr>
              <a:t>فعلى الأشخاص الراغبين في الاقتناء ، الاتصال بالمندوبين التجاريين للوكالة التجارية </a:t>
            </a:r>
            <a:r>
              <a:rPr lang="ar-MA" sz="1901" b="1" baseline="30000" dirty="0" err="1">
                <a:solidFill>
                  <a:schemeClr val="bg1"/>
                </a:solidFill>
              </a:rPr>
              <a:t>الجهوية</a:t>
            </a:r>
            <a:r>
              <a:rPr lang="ar-MA" sz="1901" b="1" baseline="30000" dirty="0">
                <a:solidFill>
                  <a:schemeClr val="bg1"/>
                </a:solidFill>
              </a:rPr>
              <a:t> الـعمران مراكش أو الوكالة التجارية </a:t>
            </a:r>
            <a:r>
              <a:rPr lang="ar-MA" sz="1901" b="1" baseline="30000" dirty="0" err="1">
                <a:solidFill>
                  <a:schemeClr val="bg1"/>
                </a:solidFill>
              </a:rPr>
              <a:t>بشيشاوة</a:t>
            </a:r>
            <a:r>
              <a:rPr lang="ar-MA" sz="1901" b="1" baseline="30000" dirty="0">
                <a:solidFill>
                  <a:schemeClr val="bg1"/>
                </a:solidFill>
              </a:rPr>
              <a:t> بالعنوانين المذكورين في الجدول أعلاه.</a:t>
            </a:r>
            <a:endParaRPr lang="fr-FR" sz="1901" b="1" baseline="30000" dirty="0">
              <a:solidFill>
                <a:schemeClr val="bg1"/>
              </a:solidFill>
            </a:endParaRPr>
          </a:p>
        </p:txBody>
      </p:sp>
      <p:sp>
        <p:nvSpPr>
          <p:cNvPr id="37" name="Forme libre 24">
            <a:extLst>
              <a:ext uri="{FF2B5EF4-FFF2-40B4-BE49-F238E27FC236}">
                <a16:creationId xmlns="" xmlns:a16="http://schemas.microsoft.com/office/drawing/2014/main" id="{4259F96A-340B-4EBD-82BD-E12D3ED9D658}"/>
              </a:ext>
            </a:extLst>
          </p:cNvPr>
          <p:cNvSpPr/>
          <p:nvPr/>
        </p:nvSpPr>
        <p:spPr>
          <a:xfrm>
            <a:off x="-287875" y="1870789"/>
            <a:ext cx="7993057" cy="7165470"/>
          </a:xfrm>
          <a:custGeom>
            <a:avLst/>
            <a:gdLst>
              <a:gd name="connsiteX0" fmla="*/ 3657600 w 6400800"/>
              <a:gd name="connsiteY0" fmla="*/ 0 h 7552266"/>
              <a:gd name="connsiteX1" fmla="*/ 6366933 w 6400800"/>
              <a:gd name="connsiteY1" fmla="*/ 0 h 7552266"/>
              <a:gd name="connsiteX2" fmla="*/ 6400800 w 6400800"/>
              <a:gd name="connsiteY2" fmla="*/ 7552266 h 7552266"/>
              <a:gd name="connsiteX3" fmla="*/ 0 w 6400800"/>
              <a:gd name="connsiteY3" fmla="*/ 7535333 h 7552266"/>
              <a:gd name="connsiteX4" fmla="*/ 33867 w 6400800"/>
              <a:gd name="connsiteY4" fmla="*/ 7366000 h 7552266"/>
              <a:gd name="connsiteX5" fmla="*/ 3657600 w 6400800"/>
              <a:gd name="connsiteY5" fmla="*/ 0 h 7552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00800" h="7552266">
                <a:moveTo>
                  <a:pt x="3657600" y="0"/>
                </a:moveTo>
                <a:lnTo>
                  <a:pt x="6366933" y="0"/>
                </a:lnTo>
                <a:lnTo>
                  <a:pt x="6400800" y="7552266"/>
                </a:lnTo>
                <a:lnTo>
                  <a:pt x="0" y="7535333"/>
                </a:lnTo>
                <a:lnTo>
                  <a:pt x="33867" y="7366000"/>
                </a:lnTo>
                <a:lnTo>
                  <a:pt x="3657600" y="0"/>
                </a:lnTo>
                <a:close/>
              </a:path>
            </a:pathLst>
          </a:custGeom>
          <a:solidFill>
            <a:srgbClr val="DC2C34"/>
          </a:solidFill>
          <a:ln>
            <a:solidFill>
              <a:srgbClr val="E6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1"/>
          </a:p>
        </p:txBody>
      </p:sp>
      <p:pic>
        <p:nvPicPr>
          <p:cNvPr id="43" name="Image 42" descr="Numero bleu.psd">
            <a:extLst>
              <a:ext uri="{FF2B5EF4-FFF2-40B4-BE49-F238E27FC236}">
                <a16:creationId xmlns="" xmlns:a16="http://schemas.microsoft.com/office/drawing/2014/main" id="{E10F0608-3BF0-4022-A231-5B5B564D2C4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220"/>
          <a:stretch/>
        </p:blipFill>
        <p:spPr>
          <a:xfrm>
            <a:off x="620145" y="7055940"/>
            <a:ext cx="1536681" cy="288179"/>
          </a:xfrm>
          <a:prstGeom prst="rect">
            <a:avLst/>
          </a:prstGeom>
        </p:spPr>
      </p:pic>
      <p:sp>
        <p:nvSpPr>
          <p:cNvPr id="44" name="ZoneTexte 43">
            <a:extLst>
              <a:ext uri="{FF2B5EF4-FFF2-40B4-BE49-F238E27FC236}">
                <a16:creationId xmlns="" xmlns:a16="http://schemas.microsoft.com/office/drawing/2014/main" id="{23487584-D74F-4F4D-80B4-737EB7E8E8AE}"/>
              </a:ext>
            </a:extLst>
          </p:cNvPr>
          <p:cNvSpPr txBox="1"/>
          <p:nvPr/>
        </p:nvSpPr>
        <p:spPr>
          <a:xfrm>
            <a:off x="423303" y="7301943"/>
            <a:ext cx="2005714" cy="230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901" b="1" dirty="0">
                <a:solidFill>
                  <a:schemeClr val="bg1"/>
                </a:solidFill>
                <a:latin typeface="Century Gothic" panose="020B0502020202020204" pitchFamily="34" charset="0"/>
              </a:rPr>
              <a:t>تمن المكالمة المحلية</a:t>
            </a:r>
            <a:endParaRPr lang="fr-FR" sz="901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6" name="Ellipse 25">
            <a:extLst>
              <a:ext uri="{FF2B5EF4-FFF2-40B4-BE49-F238E27FC236}">
                <a16:creationId xmlns="" xmlns:a16="http://schemas.microsoft.com/office/drawing/2014/main" id="{9F930F10-955C-5442-8C15-E77A00F6B514}"/>
              </a:ext>
            </a:extLst>
          </p:cNvPr>
          <p:cNvSpPr/>
          <p:nvPr/>
        </p:nvSpPr>
        <p:spPr>
          <a:xfrm>
            <a:off x="591553" y="6696656"/>
            <a:ext cx="1562615" cy="257313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51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="" xmlns:a16="http://schemas.microsoft.com/office/drawing/2014/main" id="{E8BF3CD7-09B0-3B4A-82C3-2116381C2BEC}"/>
              </a:ext>
            </a:extLst>
          </p:cNvPr>
          <p:cNvSpPr txBox="1"/>
          <p:nvPr/>
        </p:nvSpPr>
        <p:spPr>
          <a:xfrm>
            <a:off x="638045" y="6691115"/>
            <a:ext cx="1673883" cy="254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1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www.alomrane.gov.ma</a:t>
            </a:r>
          </a:p>
        </p:txBody>
      </p:sp>
      <p:sp>
        <p:nvSpPr>
          <p:cNvPr id="20" name="Text Box 37"/>
          <p:cNvSpPr txBox="1">
            <a:spLocks noChangeArrowheads="1"/>
          </p:cNvSpPr>
          <p:nvPr/>
        </p:nvSpPr>
        <p:spPr bwMode="auto">
          <a:xfrm>
            <a:off x="361128" y="192710"/>
            <a:ext cx="5534688" cy="484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914949" rtl="1" eaLnBrk="1" hangingPunct="1"/>
            <a:r>
              <a:rPr lang="ar-SA" altLang="fr-FR" sz="4002" b="1" baseline="30000" dirty="0">
                <a:solidFill>
                  <a:srgbClr val="186303"/>
                </a:solidFill>
              </a:rPr>
              <a:t>إعلان</a:t>
            </a:r>
            <a:r>
              <a:rPr lang="fr-FR" altLang="fr-FR" sz="4002" b="1" baseline="30000" dirty="0">
                <a:solidFill>
                  <a:srgbClr val="186303"/>
                </a:solidFill>
                <a:latin typeface="Century Gothic" panose="020B0502020202020204" pitchFamily="34" charset="0"/>
              </a:rPr>
              <a:t> </a:t>
            </a:r>
            <a:r>
              <a:rPr lang="ar-SA" altLang="fr-FR" sz="4002" b="1" baseline="30000" dirty="0">
                <a:solidFill>
                  <a:srgbClr val="186303"/>
                </a:solidFill>
              </a:rPr>
              <a:t>بيع</a:t>
            </a:r>
            <a:r>
              <a:rPr lang="ar-MA" altLang="fr-FR" sz="4002" b="1" baseline="30000" dirty="0">
                <a:solidFill>
                  <a:srgbClr val="186303"/>
                </a:solidFill>
              </a:rPr>
              <a:t> عن طريق الشباك </a:t>
            </a:r>
            <a:r>
              <a:rPr lang="ar-MA" altLang="fr-FR" sz="4002" b="1" baseline="30000" dirty="0">
                <a:solidFill>
                  <a:srgbClr val="186303"/>
                </a:solidFill>
              </a:rPr>
              <a:t>المفتوح</a:t>
            </a:r>
            <a:endParaRPr lang="ar-MA" altLang="fr-FR" sz="4002" b="1" baseline="30000" dirty="0">
              <a:solidFill>
                <a:srgbClr val="186303"/>
              </a:solidFill>
            </a:endParaRPr>
          </a:p>
        </p:txBody>
      </p:sp>
      <p:pic>
        <p:nvPicPr>
          <p:cNvPr id="4" name="Image 3" descr="Une image contenant capture d’écran&#10;&#10;Description générée automatiquement">
            <a:extLst>
              <a:ext uri="{FF2B5EF4-FFF2-40B4-BE49-F238E27FC236}">
                <a16:creationId xmlns="" xmlns:a16="http://schemas.microsoft.com/office/drawing/2014/main" id="{FA031788-AF61-4DE9-87F8-25414CE95E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" y="8592368"/>
            <a:ext cx="7706818" cy="1999434"/>
          </a:xfrm>
          <a:prstGeom prst="rect">
            <a:avLst/>
          </a:prstGeom>
        </p:spPr>
      </p:pic>
      <p:sp>
        <p:nvSpPr>
          <p:cNvPr id="29" name="object 28"/>
          <p:cNvSpPr/>
          <p:nvPr/>
        </p:nvSpPr>
        <p:spPr>
          <a:xfrm>
            <a:off x="6084478" y="484294"/>
            <a:ext cx="1321179" cy="119311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1"/>
          </a:p>
        </p:txBody>
      </p:sp>
      <p:sp>
        <p:nvSpPr>
          <p:cNvPr id="31" name="ZoneTexte 30"/>
          <p:cNvSpPr txBox="1"/>
          <p:nvPr/>
        </p:nvSpPr>
        <p:spPr>
          <a:xfrm>
            <a:off x="151995" y="8188513"/>
            <a:ext cx="7446540" cy="431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x-none" sz="1101" b="1" dirty="0">
                <a:solidFill>
                  <a:schemeClr val="bg1"/>
                </a:solidFill>
                <a:latin typeface="Century Gothic" panose="020B0502020202020204" pitchFamily="34" charset="0"/>
              </a:rPr>
              <a:t>العمران </a:t>
            </a:r>
            <a:r>
              <a:rPr lang="ar-MA" sz="1101" b="1" dirty="0">
                <a:solidFill>
                  <a:schemeClr val="bg1"/>
                </a:solidFill>
                <a:latin typeface="Century Gothic" panose="020B0502020202020204" pitchFamily="34" charset="0"/>
              </a:rPr>
              <a:t>مراكش-اسفي</a:t>
            </a:r>
          </a:p>
          <a:p>
            <a:pPr algn="r"/>
            <a:r>
              <a:rPr lang="ar-MA" sz="1101" b="1" dirty="0">
                <a:solidFill>
                  <a:schemeClr val="bg1"/>
                </a:solidFill>
                <a:latin typeface="Century Gothic" panose="020B0502020202020204" pitchFamily="34" charset="0"/>
              </a:rPr>
              <a:t>الهاتف</a:t>
            </a:r>
            <a:r>
              <a:rPr lang="ar-MA" sz="1101" b="1" dirty="0">
                <a:solidFill>
                  <a:schemeClr val="bg1"/>
                </a:solidFill>
                <a:latin typeface="Century Gothic" panose="020B0502020202020204" pitchFamily="34" charset="0"/>
              </a:rPr>
              <a:t>: </a:t>
            </a:r>
            <a:r>
              <a:rPr lang="ar-MA" sz="1101" b="1" dirty="0">
                <a:solidFill>
                  <a:schemeClr val="bg1"/>
                </a:solidFill>
                <a:latin typeface="Century Gothic" panose="020B0502020202020204" pitchFamily="34" charset="0"/>
              </a:rPr>
              <a:t>20 97 33 24 05  - العمران مراكش فرع لمجموعة العمران</a:t>
            </a:r>
            <a:r>
              <a:rPr lang="fr-FR" sz="1101" b="1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fr-FR" sz="1101" b="1" dirty="0">
                <a:solidFill>
                  <a:schemeClr val="bg1"/>
                </a:solidFill>
                <a:latin typeface="Century Gothic" panose="020B0502020202020204" pitchFamily="34" charset="0"/>
              </a:rPr>
              <a:t>05 24 44 78 38 </a:t>
            </a:r>
            <a:r>
              <a:rPr lang="ar-MA" sz="1101" b="1" dirty="0">
                <a:solidFill>
                  <a:schemeClr val="bg1"/>
                </a:solidFill>
                <a:latin typeface="Century Gothic" panose="020B0502020202020204" pitchFamily="34" charset="0"/>
              </a:rPr>
              <a:t>شارع محمد الخامس، ساحة 16 نونبر، جليز مراكش – الفاكس </a:t>
            </a:r>
            <a:r>
              <a:rPr lang="ar-MA" sz="1101" b="1" dirty="0">
                <a:solidFill>
                  <a:schemeClr val="bg1"/>
                </a:solidFill>
                <a:latin typeface="Century Gothic" panose="020B0502020202020204" pitchFamily="34" charset="0"/>
              </a:rPr>
              <a:t>: </a:t>
            </a:r>
            <a:r>
              <a:rPr lang="fr-FR" sz="1101" b="1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endParaRPr lang="ar-MA" sz="1101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3" name="Tableau 22"/>
          <p:cNvGraphicFramePr>
            <a:graphicFrameLocks noGrp="1"/>
          </p:cNvGraphicFramePr>
          <p:nvPr>
            <p:extLst/>
          </p:nvPr>
        </p:nvGraphicFramePr>
        <p:xfrm>
          <a:off x="2847194" y="3133625"/>
          <a:ext cx="4737297" cy="505608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791635"/>
                <a:gridCol w="1386051"/>
                <a:gridCol w="958212"/>
                <a:gridCol w="956080"/>
                <a:gridCol w="645319"/>
              </a:tblGrid>
              <a:tr h="645841">
                <a:tc>
                  <a:txBody>
                    <a:bodyPr/>
                    <a:lstStyle/>
                    <a:p>
                      <a:pPr algn="ctr" rtl="0" fontAlgn="ctr"/>
                      <a:r>
                        <a:rPr lang="ar-MA" sz="1400" b="1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المساحة</a:t>
                      </a:r>
                    </a:p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²</a:t>
                      </a:r>
                      <a:r>
                        <a:rPr lang="ar-MA" sz="1400" b="1" u="none" strike="noStrike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ب م</a:t>
                      </a:r>
                      <a:endParaRPr lang="fr-FR" sz="1400" b="1" i="0" u="none" strike="noStrike" dirty="0" smtClean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endParaRPr lang="ar-MA" sz="1400" b="1" u="none" strike="noStrike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5377" marR="5377" marT="537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600" b="1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نوع المنتوج</a:t>
                      </a:r>
                      <a:endParaRPr lang="fr-FR" sz="1600" b="1" i="0" u="none" strike="noStrike" dirty="0" smtClean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5377" marR="5377" marT="537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MA" sz="1600" b="1" u="none" strike="noStrike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رقم المنتوج</a:t>
                      </a:r>
                      <a:endParaRPr lang="fr-FR" sz="1600" b="1" u="none" strike="noStrike" kern="1200" dirty="0">
                        <a:solidFill>
                          <a:schemeClr val="dk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77" marR="5377" marT="537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MA" sz="1600" b="1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العملية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5377" marR="5377" marT="537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MA" sz="1600" b="1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الموقع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5377" marR="5377" marT="537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62247"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172</a:t>
                      </a:r>
                    </a:p>
                  </a:txBody>
                  <a:tcPr marL="5377" marR="5377" marT="537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حضانة</a:t>
                      </a:r>
                      <a:endParaRPr lang="fr-FR" sz="1200" b="1" kern="12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5377" marR="5377" marT="537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GARD</a:t>
                      </a:r>
                    </a:p>
                  </a:txBody>
                  <a:tcPr marL="5377" marR="5377" marT="537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السلام</a:t>
                      </a:r>
                      <a:endParaRPr lang="ar-SA" sz="1200" b="1" kern="12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93205" marR="93205" marT="35396" marB="35396" anchor="ctr" horzOverflow="overflow"/>
                </a:tc>
                <a:tc rowSpan="2"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قلعة </a:t>
                      </a:r>
                    </a:p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السراغنة</a:t>
                      </a:r>
                      <a:endParaRPr lang="fr-FR" sz="12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5377" marR="5377" marT="5377" marB="0" anchor="ctr"/>
                </a:tc>
              </a:tr>
              <a:tr h="383744"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195</a:t>
                      </a:r>
                    </a:p>
                  </a:txBody>
                  <a:tcPr marL="5377" marR="5377" marT="537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بقع</a:t>
                      </a:r>
                      <a:r>
                        <a:rPr lang="ar-M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ة</a:t>
                      </a:r>
                      <a:r>
                        <a:rPr lang="ar-S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 من طابقين وسفلي سكني </a:t>
                      </a:r>
                      <a:endParaRPr lang="fr-FR" sz="1200" b="1" kern="12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5377" marR="5377" marT="537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515</a:t>
                      </a:r>
                    </a:p>
                  </a:txBody>
                  <a:tcPr marL="5377" marR="5377" marT="537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النور 2</a:t>
                      </a:r>
                      <a:endParaRPr lang="ar-SA" sz="1200" b="1" kern="12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93205" marR="93205" marT="35396" marB="35396" anchor="ctr" horzOverflow="overflow"/>
                </a:tc>
                <a:tc vMerge="1"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kern="1200" dirty="0">
                        <a:solidFill>
                          <a:schemeClr val="dk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74" marR="5374" marT="5374" marB="0" anchor="ctr"/>
                </a:tc>
              </a:tr>
              <a:tr h="383744"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158</a:t>
                      </a:r>
                    </a:p>
                  </a:txBody>
                  <a:tcPr marL="5377" marR="5377" marT="537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بقع</a:t>
                      </a:r>
                      <a:r>
                        <a:rPr lang="ar-M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ة</a:t>
                      </a:r>
                      <a:r>
                        <a:rPr lang="ar-S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 من </a:t>
                      </a:r>
                      <a:r>
                        <a:rPr lang="ar-M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3 طوابق </a:t>
                      </a:r>
                      <a:r>
                        <a:rPr lang="ar-S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وسفلي </a:t>
                      </a:r>
                      <a:r>
                        <a:rPr lang="ar-M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تجاري</a:t>
                      </a:r>
                      <a:endParaRPr lang="fr-FR" sz="1200" b="1" kern="12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5377" marR="5377" marT="537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5377" marR="5377" marT="537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النرجس</a:t>
                      </a:r>
                      <a:endParaRPr lang="ar-SA" sz="1200" b="1" kern="12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93205" marR="93205" marT="35396" marB="35396" anchor="ctr" horzOverflow="overflow"/>
                </a:tc>
                <a:tc rowSpan="6"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altLang="fr-FR" sz="1200" b="1" kern="12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تاملالت</a:t>
                      </a:r>
                      <a:r>
                        <a:rPr lang="ar-MA" altLang="fr-FR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 </a:t>
                      </a:r>
                      <a:endParaRPr lang="fr-FR" sz="12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5377" marR="5377" marT="5377" marB="0" anchor="ctr"/>
                </a:tc>
              </a:tr>
              <a:tr h="262247"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920</a:t>
                      </a:r>
                    </a:p>
                  </a:txBody>
                  <a:tcPr marL="5377" marR="5377" marT="537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بقعة لروض</a:t>
                      </a:r>
                      <a:endParaRPr lang="fr-FR" sz="1200" b="1" kern="12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5377" marR="5377" marT="537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E11</a:t>
                      </a:r>
                    </a:p>
                  </a:txBody>
                  <a:tcPr marL="5377" marR="5377" marT="537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البساط 2 ش1 </a:t>
                      </a:r>
                      <a:endParaRPr lang="ar-SA" sz="1200" b="1" kern="12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93205" marR="93205" marT="35396" marB="35396" anchor="ctr" horzOverflow="overflow"/>
                </a:tc>
                <a:tc vMerge="1"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500" b="1" kern="1200" dirty="0">
                        <a:solidFill>
                          <a:schemeClr val="dk1"/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5374" marR="5374" marT="5374" marB="0" anchor="ctr"/>
                </a:tc>
              </a:tr>
              <a:tr h="262247"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151</a:t>
                      </a:r>
                    </a:p>
                  </a:txBody>
                  <a:tcPr marL="5377" marR="5377" marT="5377" marB="0"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بقع من طابقين وسفلي سكني </a:t>
                      </a:r>
                      <a:endParaRPr lang="fr-FR" sz="1200" b="1" kern="12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5377" marR="5377" marT="537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807</a:t>
                      </a:r>
                    </a:p>
                  </a:txBody>
                  <a:tcPr marL="5377" marR="5377" marT="5377" marB="0" anchor="ctr"/>
                </a:tc>
                <a:tc rowSpan="4"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البساط 2 ش2 </a:t>
                      </a:r>
                      <a:endParaRPr lang="ar-SA" sz="1200" b="1" kern="12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1" kern="12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93205" marR="93205" marT="35396" marB="35396" anchor="ctr" horzOverflow="overflow"/>
                </a:tc>
                <a:tc vMerge="1"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500" b="1" kern="1200" dirty="0">
                        <a:solidFill>
                          <a:schemeClr val="dk1"/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5374" marR="5374" marT="5374" marB="0" anchor="ctr"/>
                </a:tc>
              </a:tr>
              <a:tr h="262247"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136</a:t>
                      </a:r>
                    </a:p>
                  </a:txBody>
                  <a:tcPr marL="5377" marR="5377" marT="5377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300" b="1" kern="1200" dirty="0" smtClean="0">
                        <a:solidFill>
                          <a:schemeClr val="dk1"/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5374" marR="5374" marT="5374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808</a:t>
                      </a:r>
                    </a:p>
                  </a:txBody>
                  <a:tcPr marL="5377" marR="5377" marT="5377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300" b="1" kern="1200" dirty="0" smtClean="0">
                        <a:solidFill>
                          <a:schemeClr val="dk1"/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93149" marR="93149" marT="35375" marB="35375" anchor="ctr" horzOverflow="overflow"/>
                </a:tc>
                <a:tc vMerge="1"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500" b="1" kern="1200" dirty="0">
                        <a:solidFill>
                          <a:schemeClr val="dk1"/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5374" marR="5374" marT="5374" marB="0" anchor="ctr"/>
                </a:tc>
              </a:tr>
              <a:tr h="262247"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220</a:t>
                      </a:r>
                    </a:p>
                  </a:txBody>
                  <a:tcPr marL="5377" marR="5377" marT="5377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300" b="1" kern="1200" dirty="0" smtClean="0">
                        <a:solidFill>
                          <a:schemeClr val="dk1"/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5374" marR="5374" marT="5374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1107</a:t>
                      </a:r>
                    </a:p>
                  </a:txBody>
                  <a:tcPr marL="5377" marR="5377" marT="5377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300" b="1" kern="1200" dirty="0" smtClean="0">
                        <a:solidFill>
                          <a:schemeClr val="dk1"/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93149" marR="93149" marT="35375" marB="35375" anchor="ctr" horzOverflow="overflow"/>
                </a:tc>
                <a:tc vMerge="1"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500" b="1" kern="1200" dirty="0">
                        <a:solidFill>
                          <a:schemeClr val="dk1"/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5374" marR="5374" marT="5374" marB="0" anchor="ctr"/>
                </a:tc>
              </a:tr>
              <a:tr h="262247"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910</a:t>
                      </a:r>
                    </a:p>
                  </a:txBody>
                  <a:tcPr marL="5377" marR="5377" marT="537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حضانة</a:t>
                      </a:r>
                      <a:endParaRPr lang="fr-FR" sz="1200" b="1" kern="12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5377" marR="5377" marT="537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GARD</a:t>
                      </a:r>
                    </a:p>
                  </a:txBody>
                  <a:tcPr marL="5377" marR="5377" marT="5377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300" b="1" kern="1200" dirty="0" smtClean="0">
                        <a:solidFill>
                          <a:schemeClr val="dk1"/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93149" marR="93149" marT="35375" marB="35375" anchor="ctr" horzOverflow="overflow"/>
                </a:tc>
                <a:tc vMerge="1"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500" b="1" kern="1200" dirty="0">
                        <a:solidFill>
                          <a:schemeClr val="dk1"/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5374" marR="5374" marT="5374" marB="0" anchor="ctr"/>
                </a:tc>
              </a:tr>
              <a:tr h="194651"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195</a:t>
                      </a:r>
                    </a:p>
                  </a:txBody>
                  <a:tcPr marL="5377" marR="5377" marT="537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مخبزة</a:t>
                      </a:r>
                      <a:endParaRPr lang="fr-FR" sz="1200" b="1" kern="12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5377" marR="5377" marT="537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PATISS</a:t>
                      </a:r>
                    </a:p>
                  </a:txBody>
                  <a:tcPr marL="5377" marR="5377" marT="5377" marB="0"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كازيت</a:t>
                      </a:r>
                      <a:endParaRPr lang="ar-SA" sz="1200" b="1" kern="12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93205" marR="93205" marT="35396" marB="35396" anchor="ctr" horzOverflow="overflow"/>
                </a:tc>
                <a:tc rowSpan="3"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بني عامر</a:t>
                      </a:r>
                      <a:endParaRPr lang="fr-FR" sz="12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5377" marR="5377" marT="5377" marB="0" anchor="ctr"/>
                </a:tc>
              </a:tr>
              <a:tr h="194651"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1095</a:t>
                      </a:r>
                    </a:p>
                  </a:txBody>
                  <a:tcPr marL="5377" marR="5377" marT="537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مركز تجاري</a:t>
                      </a:r>
                      <a:endParaRPr lang="fr-FR" sz="1200" b="1" kern="12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5377" marR="5377" marT="537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C.COM</a:t>
                      </a:r>
                    </a:p>
                  </a:txBody>
                  <a:tcPr marL="5377" marR="5377" marT="5377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300" b="1" kern="1200" dirty="0" smtClean="0">
                        <a:solidFill>
                          <a:schemeClr val="dk1"/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93149" marR="93149" marT="35375" marB="35375" anchor="ctr" horzOverflow="overflow"/>
                </a:tc>
                <a:tc vMerge="1"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500" b="1" kern="1200" dirty="0">
                        <a:solidFill>
                          <a:schemeClr val="dk1"/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5374" marR="5374" marT="5374" marB="0" anchor="ctr"/>
                </a:tc>
              </a:tr>
              <a:tr h="194651"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189,70</a:t>
                      </a:r>
                    </a:p>
                  </a:txBody>
                  <a:tcPr marL="5377" marR="5377" marT="537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فرن</a:t>
                      </a:r>
                      <a:endParaRPr lang="fr-FR" sz="1200" b="1" kern="12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5377" marR="5377" marT="537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FOUR</a:t>
                      </a:r>
                    </a:p>
                  </a:txBody>
                  <a:tcPr marL="5377" marR="5377" marT="5377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300" b="1" kern="1200" dirty="0" smtClean="0">
                        <a:solidFill>
                          <a:schemeClr val="dk1"/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93149" marR="93149" marT="35375" marB="35375" anchor="ctr" horzOverflow="overflow"/>
                </a:tc>
                <a:tc vMerge="1"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500" b="1" kern="1200" dirty="0">
                        <a:solidFill>
                          <a:schemeClr val="dk1"/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5374" marR="5374" marT="5374" marB="0" anchor="ctr"/>
                </a:tc>
              </a:tr>
              <a:tr h="446775"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من 104 </a:t>
                      </a:r>
                    </a:p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الى 201</a:t>
                      </a:r>
                    </a:p>
                  </a:txBody>
                  <a:tcPr marL="5377" marR="5377" marT="537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بقع من طابقين وسفلي </a:t>
                      </a:r>
                      <a:r>
                        <a:rPr lang="ar-M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تجاري</a:t>
                      </a:r>
                      <a:endParaRPr lang="fr-FR" sz="1200" b="1" kern="12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5377" marR="5377" marT="537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 بقعة</a:t>
                      </a:r>
                      <a:r>
                        <a:rPr lang="fr-FR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5377" marR="5377" marT="537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المنزه</a:t>
                      </a:r>
                      <a:endParaRPr lang="ar-SA" sz="1200" b="1" kern="12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93205" marR="93205" marT="35396" marB="3539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سيدي رحال</a:t>
                      </a:r>
                      <a:endParaRPr lang="fr-FR" sz="12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5377" marR="5377" marT="5377" marB="0" anchor="ctr"/>
                </a:tc>
              </a:tr>
              <a:tr h="253782"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5377" marR="5377" marT="5377" marB="0"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محلات تجارية</a:t>
                      </a:r>
                      <a:endParaRPr lang="fr-FR" sz="1200" b="1" kern="12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5377" marR="5377" marT="537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Z/50</a:t>
                      </a:r>
                      <a:endParaRPr lang="fr-FR" sz="12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93205" marR="93205" marT="35396" marB="35396" anchor="ctr" horzOverflow="overflow"/>
                </a:tc>
                <a:tc rowSpan="3"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باب دكالة ش1</a:t>
                      </a:r>
                      <a:endParaRPr lang="ar-SA" sz="1200" b="1" kern="12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93205" marR="93205" marT="35396" marB="35396" anchor="ctr" horzOverflow="overflow"/>
                </a:tc>
                <a:tc rowSpan="3"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الصويرة</a:t>
                      </a:r>
                      <a:endParaRPr lang="fr-FR" sz="12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5377" marR="5377" marT="5377" marB="0" anchor="ctr"/>
                </a:tc>
              </a:tr>
              <a:tr h="277196"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5377" marR="5377" marT="5377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u="none" strike="noStrike" kern="12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374" marR="5374" marT="5374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Z/51</a:t>
                      </a:r>
                      <a:endParaRPr lang="fr-FR" sz="12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93205" marR="93205" marT="35396" marB="35396" anchor="ctr" horzOverflow="overflow"/>
                </a:tc>
                <a:tc vMerge="1"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400" b="1" kern="12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93149" marR="93149" marT="35375" marB="35375" anchor="ctr" horzOverflow="overflow"/>
                </a:tc>
                <a:tc vMerge="1"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5374" marR="5374" marT="5374" marB="0" anchor="ctr"/>
                </a:tc>
              </a:tr>
              <a:tr h="253782"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5377" marR="5377" marT="5377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u="none" strike="noStrike" kern="12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374" marR="5374" marT="5374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Z/42</a:t>
                      </a:r>
                      <a:endParaRPr lang="fr-FR" sz="12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93205" marR="93205" marT="35396" marB="35396" anchor="ctr" horzOverflow="overflow"/>
                </a:tc>
                <a:tc vMerge="1"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400" b="1" kern="12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93149" marR="93149" marT="35375" marB="35375" anchor="ctr" horzOverflow="overflow"/>
                </a:tc>
                <a:tc vMerge="1"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5374" marR="5374" marT="5374" marB="0" anchor="ctr"/>
                </a:tc>
              </a:tr>
              <a:tr h="253782"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121</a:t>
                      </a:r>
                    </a:p>
                  </a:txBody>
                  <a:tcPr marL="5377" marR="5377" marT="537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بقع</a:t>
                      </a:r>
                      <a:r>
                        <a:rPr lang="ar-M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ة</a:t>
                      </a:r>
                      <a:r>
                        <a:rPr lang="ar-S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 من </a:t>
                      </a:r>
                      <a:r>
                        <a:rPr lang="ar-M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3 طوابق</a:t>
                      </a:r>
                      <a:endParaRPr lang="fr-FR" sz="1200" b="1" kern="12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5377" marR="5377" marT="537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572</a:t>
                      </a:r>
                      <a:endParaRPr lang="fr-FR" sz="12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93205" marR="93205" marT="35396" marB="3539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الخير</a:t>
                      </a:r>
                      <a:endParaRPr lang="ar-SA" sz="1200" b="1" kern="12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93205" marR="93205" marT="35396" marB="3539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S PGothic" panose="020B0600070205080204" pitchFamily="34" charset="-128"/>
                          <a:ea typeface="+mn-ea"/>
                          <a:cs typeface="+mn-cs"/>
                        </a:rPr>
                        <a:t>شيشاوة</a:t>
                      </a:r>
                      <a:endParaRPr lang="fr-FR" sz="12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S PGothic" panose="020B0600070205080204" pitchFamily="34" charset="-128"/>
                        <a:ea typeface="+mn-ea"/>
                        <a:cs typeface="+mn-cs"/>
                      </a:endParaRPr>
                    </a:p>
                  </a:txBody>
                  <a:tcPr marL="5377" marR="5377" marT="5377" marB="0" anchor="ctr"/>
                </a:tc>
              </a:tr>
            </a:tbl>
          </a:graphicData>
        </a:graphic>
      </p:graphicFrame>
      <p:sp>
        <p:nvSpPr>
          <p:cNvPr id="30" name="Rectangle 16"/>
          <p:cNvSpPr>
            <a:spLocks noChangeArrowheads="1"/>
          </p:cNvSpPr>
          <p:nvPr/>
        </p:nvSpPr>
        <p:spPr bwMode="auto">
          <a:xfrm>
            <a:off x="141103" y="954254"/>
            <a:ext cx="5898577" cy="962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MA" altLang="fr-FR" sz="2301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PGothic" panose="020B0600070205080204" pitchFamily="34" charset="-128"/>
              </a:rPr>
              <a:t>بقع تجارية و سكنية - </a:t>
            </a:r>
            <a:r>
              <a:rPr lang="ar-MA" altLang="fr-FR" sz="2301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PGothic" panose="020B0600070205080204" pitchFamily="34" charset="-128"/>
              </a:rPr>
              <a:t>بقع </a:t>
            </a:r>
            <a:r>
              <a:rPr lang="ar-MA" altLang="fr-FR" sz="2301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PGothic" panose="020B0600070205080204" pitchFamily="34" charset="-128"/>
              </a:rPr>
              <a:t>لمرافق خاصة - </a:t>
            </a:r>
            <a:r>
              <a:rPr lang="ar-MA" altLang="fr-FR" sz="2301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PGothic" panose="020B0600070205080204" pitchFamily="34" charset="-128"/>
              </a:rPr>
              <a:t>محلات </a:t>
            </a:r>
            <a:r>
              <a:rPr lang="ar-MA" altLang="fr-FR" sz="2301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PGothic" panose="020B0600070205080204" pitchFamily="34" charset="-128"/>
              </a:rPr>
              <a:t>تجارية</a:t>
            </a:r>
          </a:p>
          <a:p>
            <a:pPr algn="ctr" rtl="1" eaLnBrk="1" hangingPunct="1"/>
            <a:endParaRPr lang="ar-MA" altLang="fr-FR" sz="1051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S PGothic" panose="020B0600070205080204" pitchFamily="34" charset="-128"/>
            </a:endParaRPr>
          </a:p>
          <a:p>
            <a:pPr algn="ctr" rtl="1" eaLnBrk="1" hangingPunct="1"/>
            <a:r>
              <a:rPr lang="ar-MA" altLang="fr-FR" sz="2301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قلعة </a:t>
            </a:r>
            <a:r>
              <a:rPr lang="ar-MA" altLang="fr-FR" sz="2301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السراغنة </a:t>
            </a:r>
            <a:r>
              <a:rPr lang="ar-MA" altLang="fr-FR" sz="2301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ar-MA" altLang="fr-FR" sz="2301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تاملالت</a:t>
            </a:r>
            <a:r>
              <a:rPr lang="ar-MA" altLang="fr-FR" sz="2301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شيشاوة </a:t>
            </a:r>
            <a:r>
              <a:rPr lang="fr-FR" altLang="fr-FR" sz="2301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ar-MA" altLang="fr-FR" sz="2301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الصويرة </a:t>
            </a:r>
          </a:p>
        </p:txBody>
      </p:sp>
      <p:sp>
        <p:nvSpPr>
          <p:cNvPr id="32" name="Text Box 38"/>
          <p:cNvSpPr txBox="1">
            <a:spLocks noChangeArrowheads="1"/>
          </p:cNvSpPr>
          <p:nvPr/>
        </p:nvSpPr>
        <p:spPr bwMode="auto">
          <a:xfrm>
            <a:off x="4124166" y="1722143"/>
            <a:ext cx="3558236" cy="1127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/>
            <a:endParaRPr lang="ar-MA" altLang="fr-FR" sz="1601" b="1" baseline="30000" dirty="0">
              <a:solidFill>
                <a:schemeClr val="bg1"/>
              </a:solidFill>
            </a:endParaRPr>
          </a:p>
          <a:p>
            <a:pPr algn="just" rtl="1" eaLnBrk="1" hangingPunct="1"/>
            <a:r>
              <a:rPr lang="ar-SA" altLang="fr-FR" sz="1801" b="1" dirty="0">
                <a:solidFill>
                  <a:schemeClr val="bg1"/>
                </a:solidFill>
              </a:rPr>
              <a:t>تعلن</a:t>
            </a:r>
            <a:r>
              <a:rPr lang="ar-MA" altLang="fr-FR" sz="1801" b="1" dirty="0">
                <a:solidFill>
                  <a:schemeClr val="bg1"/>
                </a:solidFill>
              </a:rPr>
              <a:t> </a:t>
            </a:r>
            <a:r>
              <a:rPr lang="ar-SA" altLang="fr-FR" sz="1801" b="1" dirty="0">
                <a:solidFill>
                  <a:schemeClr val="bg1"/>
                </a:solidFill>
              </a:rPr>
              <a:t>العمران</a:t>
            </a:r>
            <a:r>
              <a:rPr lang="fr-FR" altLang="fr-FR" sz="1801" b="1" dirty="0">
                <a:solidFill>
                  <a:schemeClr val="bg1"/>
                </a:solidFill>
              </a:rPr>
              <a:t> </a:t>
            </a:r>
            <a:r>
              <a:rPr lang="ar-MA" altLang="fr-FR" sz="1801" b="1" dirty="0">
                <a:solidFill>
                  <a:schemeClr val="bg1"/>
                </a:solidFill>
              </a:rPr>
              <a:t>مراكش-اسفي</a:t>
            </a:r>
            <a:r>
              <a:rPr lang="fr-FR" altLang="fr-FR" sz="1801" b="1" dirty="0">
                <a:solidFill>
                  <a:schemeClr val="bg1"/>
                </a:solidFill>
              </a:rPr>
              <a:t> </a:t>
            </a:r>
            <a:r>
              <a:rPr lang="ar-SA" altLang="fr-FR" sz="1801" b="1" dirty="0">
                <a:solidFill>
                  <a:schemeClr val="bg1"/>
                </a:solidFill>
              </a:rPr>
              <a:t>أنها</a:t>
            </a:r>
            <a:r>
              <a:rPr lang="fr-FR" altLang="fr-FR" sz="1801" b="1" dirty="0">
                <a:solidFill>
                  <a:schemeClr val="bg1"/>
                </a:solidFill>
              </a:rPr>
              <a:t> </a:t>
            </a:r>
            <a:r>
              <a:rPr lang="ar-SA" altLang="fr-FR" sz="1801" b="1" dirty="0">
                <a:solidFill>
                  <a:schemeClr val="bg1"/>
                </a:solidFill>
              </a:rPr>
              <a:t>تضع</a:t>
            </a:r>
            <a:r>
              <a:rPr lang="fr-FR" altLang="fr-FR" sz="1801" b="1" dirty="0">
                <a:solidFill>
                  <a:schemeClr val="bg1"/>
                </a:solidFill>
              </a:rPr>
              <a:t> </a:t>
            </a:r>
            <a:r>
              <a:rPr lang="ar-SA" altLang="fr-FR" sz="1801" b="1" dirty="0">
                <a:solidFill>
                  <a:schemeClr val="bg1"/>
                </a:solidFill>
              </a:rPr>
              <a:t>للبيع</a:t>
            </a:r>
            <a:r>
              <a:rPr lang="fr-FR" altLang="fr-FR" sz="1801" b="1" dirty="0">
                <a:solidFill>
                  <a:schemeClr val="bg1"/>
                </a:solidFill>
              </a:rPr>
              <a:t> </a:t>
            </a:r>
            <a:r>
              <a:rPr lang="ar-SA" altLang="fr-FR" sz="1801" b="1" dirty="0">
                <a:solidFill>
                  <a:schemeClr val="bg1"/>
                </a:solidFill>
              </a:rPr>
              <a:t>عن طريق</a:t>
            </a:r>
            <a:r>
              <a:rPr lang="ar-MA" altLang="fr-FR" sz="1801" b="1" dirty="0">
                <a:solidFill>
                  <a:schemeClr val="bg1"/>
                </a:solidFill>
              </a:rPr>
              <a:t> </a:t>
            </a:r>
            <a:r>
              <a:rPr lang="ar-SA" altLang="fr-FR" sz="1801" b="1" dirty="0">
                <a:solidFill>
                  <a:schemeClr val="bg1"/>
                </a:solidFill>
              </a:rPr>
              <a:t>الشباك </a:t>
            </a:r>
            <a:r>
              <a:rPr lang="ar-SA" altLang="fr-FR" sz="1801" b="1" dirty="0">
                <a:solidFill>
                  <a:schemeClr val="bg1"/>
                </a:solidFill>
              </a:rPr>
              <a:t>المفتوح</a:t>
            </a:r>
            <a:r>
              <a:rPr lang="ar-MA" altLang="fr-FR" sz="1801" b="1" dirty="0">
                <a:solidFill>
                  <a:schemeClr val="bg1"/>
                </a:solidFill>
              </a:rPr>
              <a:t> </a:t>
            </a:r>
            <a:r>
              <a:rPr lang="ar-MA" altLang="fr-FR" sz="1801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ابتداء من يوم   05 يوليوز 2022</a:t>
            </a:r>
            <a:r>
              <a:rPr lang="ar-MA" altLang="fr-FR" sz="1801" b="1" dirty="0">
                <a:solidFill>
                  <a:schemeClr val="bg1"/>
                </a:solidFill>
              </a:rPr>
              <a:t> بقع متنوعة كما هو مبين في  الجدول اسفله</a:t>
            </a:r>
            <a:r>
              <a:rPr lang="fr-FR" altLang="fr-FR" sz="1801" b="1" dirty="0">
                <a:solidFill>
                  <a:schemeClr val="bg1"/>
                </a:solidFill>
              </a:rPr>
              <a:t>:</a:t>
            </a:r>
            <a:endParaRPr lang="ar-MA" altLang="fr-FR" sz="1801" b="1" dirty="0">
              <a:solidFill>
                <a:schemeClr val="bg1"/>
              </a:solidFill>
            </a:endParaRPr>
          </a:p>
        </p:txBody>
      </p:sp>
      <p:sp>
        <p:nvSpPr>
          <p:cNvPr id="33" name="Text Box 39"/>
          <p:cNvSpPr txBox="1">
            <a:spLocks noChangeArrowheads="1"/>
          </p:cNvSpPr>
          <p:nvPr/>
        </p:nvSpPr>
        <p:spPr bwMode="auto">
          <a:xfrm>
            <a:off x="130211" y="4523489"/>
            <a:ext cx="2591901" cy="1926789"/>
          </a:xfrm>
          <a:prstGeom prst="rect">
            <a:avLst/>
          </a:prstGeom>
          <a:solidFill>
            <a:srgbClr val="B7D0FF"/>
          </a:solidFill>
          <a:ln>
            <a:noFill/>
          </a:ln>
          <a:extLst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20000"/>
              </a:lnSpc>
            </a:pPr>
            <a:endParaRPr lang="ar-MA" altLang="fr-FR" sz="1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 fontAlgn="ctr"/>
            <a:r>
              <a:rPr lang="ar-MA" sz="1101" b="1" u="sng" dirty="0">
                <a:solidFill>
                  <a:srgbClr val="002060"/>
                </a:solidFill>
              </a:rPr>
              <a:t>*الوكالة التجارية القلعة-الرحامنة  </a:t>
            </a:r>
          </a:p>
          <a:p>
            <a:pPr algn="ctr" fontAlgn="ctr"/>
            <a:r>
              <a:rPr lang="ar-MA" sz="1101" dirty="0"/>
              <a:t>واجهة المرس رقم 41 و 42 قلعة السراغنة</a:t>
            </a:r>
          </a:p>
          <a:p>
            <a:pPr algn="ctr" fontAlgn="ctr"/>
            <a:r>
              <a:rPr lang="ar-MA" altLang="fr-FR" sz="1101" b="1" u="sng" dirty="0"/>
              <a:t>86 26 41 </a:t>
            </a:r>
            <a:r>
              <a:rPr lang="ar-MA" altLang="fr-FR" sz="1101" b="1" u="sng" dirty="0"/>
              <a:t>24 05</a:t>
            </a:r>
          </a:p>
          <a:p>
            <a:pPr algn="ctr" fontAlgn="ctr"/>
            <a:endParaRPr lang="ar-MA" altLang="fr-FR" sz="1001" b="1" u="sng" dirty="0"/>
          </a:p>
          <a:p>
            <a:pPr algn="ctr" fontAlgn="ctr"/>
            <a:r>
              <a:rPr lang="ar-SA" altLang="fr-FR" sz="1101" b="1" u="sng" dirty="0">
                <a:solidFill>
                  <a:srgbClr val="002060"/>
                </a:solidFill>
              </a:rPr>
              <a:t>*الوكالة التجارية الصويرة:</a:t>
            </a:r>
          </a:p>
          <a:p>
            <a:pPr algn="ctr" fontAlgn="ctr"/>
            <a:r>
              <a:rPr lang="ar-SA" altLang="fr-FR" sz="1101" dirty="0"/>
              <a:t>المركز التجاري بين </a:t>
            </a:r>
            <a:r>
              <a:rPr lang="ar-SA" altLang="fr-FR" sz="1101" dirty="0" err="1"/>
              <a:t>الأسوارالصويرة</a:t>
            </a:r>
            <a:endParaRPr lang="ar-SA" altLang="fr-FR" sz="1101" dirty="0"/>
          </a:p>
          <a:p>
            <a:pPr algn="ctr" fontAlgn="ctr"/>
            <a:r>
              <a:rPr lang="ar-SA" altLang="fr-FR" sz="1101" b="1" dirty="0"/>
              <a:t>الهاتف</a:t>
            </a:r>
            <a:r>
              <a:rPr lang="ar-MA" altLang="fr-FR" sz="1101" b="1" dirty="0"/>
              <a:t> : 55 51 75 24 </a:t>
            </a:r>
            <a:r>
              <a:rPr lang="ar-MA" altLang="fr-FR" sz="1101" b="1" dirty="0"/>
              <a:t>05</a:t>
            </a:r>
          </a:p>
          <a:p>
            <a:pPr algn="ctr" fontAlgn="ctr"/>
            <a:endParaRPr lang="fr-FR" altLang="fr-FR" sz="800" b="1" dirty="0"/>
          </a:p>
          <a:p>
            <a:pPr algn="ctr" fontAlgn="ctr"/>
            <a:r>
              <a:rPr lang="ar-MA" sz="800" b="1" u="sng" dirty="0">
                <a:solidFill>
                  <a:srgbClr val="002060"/>
                </a:solidFill>
              </a:rPr>
              <a:t>*</a:t>
            </a:r>
            <a:r>
              <a:rPr lang="ar-MA" sz="1101" b="1" u="sng" dirty="0">
                <a:solidFill>
                  <a:srgbClr val="002060"/>
                </a:solidFill>
              </a:rPr>
              <a:t> وكالة العمران شيشاوة</a:t>
            </a:r>
            <a:endParaRPr lang="fr-FR" sz="1101" b="1" u="sng" dirty="0">
              <a:solidFill>
                <a:srgbClr val="002060"/>
              </a:solidFill>
            </a:endParaRPr>
          </a:p>
          <a:p>
            <a:pPr algn="ctr" rtl="1"/>
            <a:r>
              <a:rPr lang="ar-MA" sz="1101" dirty="0"/>
              <a:t>تجزئة النهضة فيلا رقم1 طريق الصويرة - شيشاوة</a:t>
            </a:r>
            <a:endParaRPr lang="fr-FR" sz="1101" dirty="0"/>
          </a:p>
          <a:p>
            <a:pPr algn="ctr" rtl="1"/>
            <a:r>
              <a:rPr lang="ar-MA" sz="1101" b="1" dirty="0"/>
              <a:t>الهاتف :  18 27 61 24 05</a:t>
            </a:r>
            <a:endParaRPr lang="fr-FR" sz="1101" dirty="0"/>
          </a:p>
          <a:p>
            <a:pPr algn="ctr" fontAlgn="ctr"/>
            <a:endParaRPr lang="ar-MA" altLang="fr-FR" sz="600" b="1" u="sng" dirty="0"/>
          </a:p>
          <a:p>
            <a:pPr algn="ctr" fontAlgn="ctr"/>
            <a:endParaRPr lang="ar-MA" altLang="fr-FR" sz="400" b="1" u="sng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53" y="2009747"/>
            <a:ext cx="1248620" cy="1083908"/>
          </a:xfrm>
          <a:prstGeom prst="rect">
            <a:avLst/>
          </a:prstGeom>
        </p:spPr>
      </p:pic>
      <p:sp>
        <p:nvSpPr>
          <p:cNvPr id="22" name="ZoneTexte 21"/>
          <p:cNvSpPr txBox="1"/>
          <p:nvPr/>
        </p:nvSpPr>
        <p:spPr>
          <a:xfrm>
            <a:off x="-110657" y="3188125"/>
            <a:ext cx="2988820" cy="1170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1401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فعلى الأشخاص الراغبين في الاقتناء، الاتصال </a:t>
            </a:r>
            <a:r>
              <a:rPr lang="ar-SA" sz="1401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بالوكال</a:t>
            </a:r>
            <a:r>
              <a:rPr lang="ar-MA" sz="1401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ات</a:t>
            </a:r>
            <a:r>
              <a:rPr lang="ar-SA" sz="1401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التجارية </a:t>
            </a:r>
            <a:r>
              <a:rPr lang="ar-SA" sz="1401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للعمران </a:t>
            </a:r>
            <a:r>
              <a:rPr lang="ar-SA" sz="1401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مراكش</a:t>
            </a:r>
            <a:r>
              <a:rPr lang="ar-MA" sz="1401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اسفي </a:t>
            </a:r>
            <a:r>
              <a:rPr lang="ar-SA" sz="1401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بالعناوين </a:t>
            </a:r>
            <a:r>
              <a:rPr lang="ar-SA" sz="1401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المذكورة </a:t>
            </a:r>
            <a:r>
              <a:rPr lang="ar-SA" sz="1401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</a:t>
            </a:r>
            <a:r>
              <a:rPr lang="ar-MA" sz="1401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سفله :</a:t>
            </a:r>
          </a:p>
          <a:p>
            <a:pPr algn="ctr"/>
            <a:endParaRPr lang="ar-MA" sz="1401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ar-MA" sz="1401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ابتداء من 05 </a:t>
            </a:r>
            <a:r>
              <a:rPr lang="ar-MA" sz="1401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يوليوز </a:t>
            </a:r>
            <a:r>
              <a:rPr lang="ar-MA" sz="1401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</a:t>
            </a:r>
            <a:endParaRPr lang="fr-FR" sz="140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14971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600</Words>
  <Application>Microsoft Office PowerPoint</Application>
  <PresentationFormat>Personnalisé</PresentationFormat>
  <Paragraphs>197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1" baseType="lpstr">
      <vt:lpstr>MS PGothic</vt:lpstr>
      <vt:lpstr>Arial</vt:lpstr>
      <vt:lpstr>Arial MT</vt:lpstr>
      <vt:lpstr>Calibri</vt:lpstr>
      <vt:lpstr>Century Gothic</vt:lpstr>
      <vt:lpstr>Palatino Linotype</vt:lpstr>
      <vt:lpstr>Times New Roman</vt:lpstr>
      <vt:lpstr>Verdana</vt:lpstr>
      <vt:lpstr>Office Theme</vt:lpstr>
      <vt:lpstr>AVIS DE VENTE A GUICHET OUVERT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Maa Nyna</dc:creator>
  <cp:lastModifiedBy>bouhamidi</cp:lastModifiedBy>
  <cp:revision>1</cp:revision>
  <dcterms:created xsi:type="dcterms:W3CDTF">2022-06-30T11:22:00Z</dcterms:created>
  <dcterms:modified xsi:type="dcterms:W3CDTF">2022-06-30T11:27:00Z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2022-06-30T00:00:00Z</vt:filetime>
  </property>
  <property fmtid="{D5CDD505-2E9C-101B-9397-08002B2CF9AE}" pid="3" name="Creator">
    <vt:lpwstr>Microsoft® PowerPoint® 2013</vt:lpwstr>
  </property>
  <property fmtid="{D5CDD505-2E9C-101B-9397-08002B2CF9AE}" pid="4" name="LastSaved">
    <vt:filetime>2022-06-30T00:00:00Z</vt:filetime>
  </property>
</Properties>
</file>