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5" r:id="rId2"/>
  </p:sldIdLst>
  <p:sldSz cx="7562850" cy="13679488"/>
  <p:notesSz cx="6761163" cy="9942513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09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24"/>
    <a:srgbClr val="DC2C34"/>
    <a:srgbClr val="FFFFFF"/>
    <a:srgbClr val="E60000"/>
    <a:srgbClr val="E6021F"/>
    <a:srgbClr val="016436"/>
    <a:srgbClr val="AEC87A"/>
    <a:srgbClr val="92B54B"/>
    <a:srgbClr val="1D8740"/>
    <a:srgbClr val="981C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25" autoAdjust="0"/>
    <p:restoredTop sz="94660"/>
  </p:normalViewPr>
  <p:slideViewPr>
    <p:cSldViewPr snapToGrid="0" snapToObjects="1">
      <p:cViewPr>
        <p:scale>
          <a:sx n="86" d="100"/>
          <a:sy n="86" d="100"/>
        </p:scale>
        <p:origin x="-3156" y="504"/>
      </p:cViewPr>
      <p:guideLst>
        <p:guide orient="horz" pos="430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0364" cy="4990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29220" y="0"/>
            <a:ext cx="2930364" cy="4990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42F57-E20A-46FF-B54E-A8D52EEAC3AC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43481"/>
            <a:ext cx="2930364" cy="4990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29220" y="9443481"/>
            <a:ext cx="2930364" cy="4990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66F77-7D81-44BD-8081-56F3C8249C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557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4095A-D339-4CCA-ACF8-8ED21339B3E5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454275" y="1243013"/>
            <a:ext cx="18526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6276" y="4784726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44039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29050" y="9444039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FE386-446A-49B7-B72B-77C838A2F7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9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4249511"/>
            <a:ext cx="6428423" cy="293222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7751711"/>
            <a:ext cx="5293995" cy="349586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64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163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300" y="731474"/>
            <a:ext cx="1276231" cy="1556041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607" y="731474"/>
            <a:ext cx="3702646" cy="1556041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75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62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4" y="8790338"/>
            <a:ext cx="6428423" cy="271689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4" y="5797952"/>
            <a:ext cx="6428423" cy="29923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0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607" y="4255842"/>
            <a:ext cx="2489438" cy="1203605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9093" y="4255842"/>
            <a:ext cx="2489438" cy="1203605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1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547814"/>
            <a:ext cx="6806565" cy="227991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3062054"/>
            <a:ext cx="3341572" cy="12761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4338170"/>
            <a:ext cx="3341572" cy="788154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4" y="3062054"/>
            <a:ext cx="3342884" cy="12761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4" y="4338170"/>
            <a:ext cx="3342884" cy="788154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1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87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46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544647"/>
            <a:ext cx="2488126" cy="231791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544648"/>
            <a:ext cx="4227844" cy="11675065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862561"/>
            <a:ext cx="2488126" cy="9357151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9575642"/>
            <a:ext cx="4537710" cy="113045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1222287"/>
            <a:ext cx="4537710" cy="8207693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10706103"/>
            <a:ext cx="4537710" cy="1605438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65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547814"/>
            <a:ext cx="6806565" cy="227991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3191883"/>
            <a:ext cx="6806565" cy="9027830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4" y="12678861"/>
            <a:ext cx="1764665" cy="728306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9C3E4-7BB2-8E41-AC68-D965B606CAE2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12678861"/>
            <a:ext cx="2394903" cy="728306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4" y="12678861"/>
            <a:ext cx="1764665" cy="728306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E45B-C7DF-7046-8330-68C4630A67C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97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alomrane.gov.ma/Nos-produits/Annonces-commerci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Bande titre lotissement.jpg">
            <a:extLst>
              <a:ext uri="{FF2B5EF4-FFF2-40B4-BE49-F238E27FC236}">
                <a16:creationId xmlns="" xmlns:a16="http://schemas.microsoft.com/office/drawing/2014/main" id="{3350A0FC-7197-460B-8157-9925CD2F57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2"/>
          <a:stretch/>
        </p:blipFill>
        <p:spPr>
          <a:xfrm>
            <a:off x="2007022" y="1263097"/>
            <a:ext cx="5555827" cy="1794568"/>
          </a:xfrm>
          <a:prstGeom prst="rect">
            <a:avLst/>
          </a:prstGeom>
        </p:spPr>
      </p:pic>
      <p:pic>
        <p:nvPicPr>
          <p:cNvPr id="26" name="Image 25" descr="Losange rouge.jpg">
            <a:extLst>
              <a:ext uri="{FF2B5EF4-FFF2-40B4-BE49-F238E27FC236}">
                <a16:creationId xmlns="" xmlns:a16="http://schemas.microsoft.com/office/drawing/2014/main" id="{4AE72ECD-15CC-45AD-B8C7-80E9B97B7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943" y="3352697"/>
            <a:ext cx="6173438" cy="1032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0CF68AA-FDC2-4478-B5AA-38E0CE5C58B0}"/>
              </a:ext>
            </a:extLst>
          </p:cNvPr>
          <p:cNvSpPr/>
          <p:nvPr/>
        </p:nvSpPr>
        <p:spPr>
          <a:xfrm>
            <a:off x="217847" y="6453963"/>
            <a:ext cx="2882734" cy="347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>
              <a:lnSpc>
                <a:spcPct val="150000"/>
              </a:lnSpc>
            </a:pPr>
            <a:r>
              <a:rPr lang="fr-FR" sz="1900" b="1" baseline="30000" dirty="0">
                <a:solidFill>
                  <a:prstClr val="white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35249" y="789766"/>
            <a:ext cx="5389880" cy="66684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2800" b="1" spc="300" baseline="30000" dirty="0">
                <a:solidFill>
                  <a:srgbClr val="016436"/>
                </a:solidFill>
                <a:latin typeface="Palatino Linotype" pitchFamily="18" charset="0"/>
              </a:rPr>
              <a:t>AVIS DE VENTE SUR OFFRES DE PRIX 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002549" y="1648523"/>
            <a:ext cx="5751718" cy="88094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fr-FR" sz="1800" b="1" dirty="0" smtClean="0">
                <a:solidFill>
                  <a:prstClr val="black"/>
                </a:solidFill>
                <a:latin typeface="Palatino Linotype" pitchFamily="18" charset="0"/>
              </a:rPr>
              <a:t>Lotissement AL MAJD TR 3  </a:t>
            </a:r>
            <a:r>
              <a:rPr lang="fr-FR" altLang="fr-FR" sz="1800" b="1" dirty="0" smtClean="0">
                <a:solidFill>
                  <a:srgbClr val="B1AE5E"/>
                </a:solidFill>
                <a:latin typeface="Palatino Linotype" pitchFamily="18" charset="0"/>
              </a:rPr>
              <a:t>à Tinghir</a:t>
            </a:r>
            <a:endParaRPr lang="fr-FR" altLang="fr-FR" sz="1800" b="1" dirty="0">
              <a:solidFill>
                <a:srgbClr val="B1AE5E"/>
              </a:solidFill>
              <a:latin typeface="Palatino Linotyp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fr-FR" sz="1600" b="1" dirty="0" smtClean="0">
                <a:solidFill>
                  <a:prstClr val="black"/>
                </a:solidFill>
                <a:latin typeface="Palatino Linotype" pitchFamily="18" charset="0"/>
              </a:rPr>
              <a:t>BLOC DE LOTS POUR ACTIVITE COMMERCIALE</a:t>
            </a:r>
            <a:endParaRPr lang="fr-FR" altLang="fr-FR" sz="1600" b="1" dirty="0">
              <a:solidFill>
                <a:prstClr val="black"/>
              </a:solidFill>
              <a:latin typeface="Palatino Linotype" pitchFamily="18" charset="0"/>
            </a:endParaRPr>
          </a:p>
        </p:txBody>
      </p:sp>
      <p:sp>
        <p:nvSpPr>
          <p:cNvPr id="23" name="ZoneTexte 33"/>
          <p:cNvSpPr txBox="1">
            <a:spLocks noChangeArrowheads="1"/>
          </p:cNvSpPr>
          <p:nvPr/>
        </p:nvSpPr>
        <p:spPr bwMode="auto">
          <a:xfrm>
            <a:off x="-35667" y="4603483"/>
            <a:ext cx="336079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fr-FR" altLang="fr-FR" sz="1600" b="1" dirty="0">
                <a:solidFill>
                  <a:prstClr val="white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AL </a:t>
            </a:r>
            <a:r>
              <a:rPr lang="fr-FR" altLang="fr-FR" sz="1600" b="1" dirty="0" smtClean="0">
                <a:solidFill>
                  <a:prstClr val="white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OMRANE DrâaTafilalet</a:t>
            </a:r>
            <a:endParaRPr lang="fr-FR" altLang="fr-FR" sz="1600" b="1" dirty="0">
              <a:solidFill>
                <a:prstClr val="white"/>
              </a:solidFill>
              <a:latin typeface="Palatino Linotype" panose="02040502050505030304" pitchFamily="18" charset="0"/>
              <a:ea typeface="Verdana" panose="020B0604030504040204" pitchFamily="34" charset="0"/>
              <a:cs typeface="Palatino Linotype" panose="0204050205050503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altLang="fr-FR" sz="1600" b="1" dirty="0">
                <a:solidFill>
                  <a:prstClr val="white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met en vente sur offres de prix  </a:t>
            </a:r>
            <a:endParaRPr lang="fr-FR" altLang="fr-FR" sz="1600" b="1" dirty="0" smtClean="0">
              <a:solidFill>
                <a:prstClr val="white"/>
              </a:solidFill>
              <a:latin typeface="Palatino Linotype" panose="02040502050505030304" pitchFamily="18" charset="0"/>
              <a:ea typeface="Verdana" panose="020B0604030504040204" pitchFamily="34" charset="0"/>
              <a:cs typeface="Palatino Linotype" panose="0204050205050503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altLang="fr-FR" sz="1600" b="1" dirty="0" smtClean="0">
                <a:solidFill>
                  <a:prstClr val="white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un bloc composé de 6 lots pour activité commerciale dépendant du projet AL MAJD TR 3 à TINGHIR</a:t>
            </a:r>
            <a:endParaRPr lang="fr-FR" altLang="fr-FR" sz="300" b="1" dirty="0" smtClean="0">
              <a:solidFill>
                <a:prstClr val="white"/>
              </a:solidFill>
              <a:latin typeface="Palatino Linotype" panose="02040502050505030304" pitchFamily="18" charset="0"/>
              <a:ea typeface="Verdana" panose="020B0604030504040204" pitchFamily="34" charset="0"/>
              <a:cs typeface="Palatino Linotype" panose="02040502050505030304" pitchFamily="18" charset="0"/>
            </a:endParaRPr>
          </a:p>
        </p:txBody>
      </p:sp>
      <p:sp>
        <p:nvSpPr>
          <p:cNvPr id="43" name="ZoneTexte 22"/>
          <p:cNvSpPr txBox="1">
            <a:spLocks noChangeArrowheads="1"/>
          </p:cNvSpPr>
          <p:nvPr/>
        </p:nvSpPr>
        <p:spPr bwMode="auto">
          <a:xfrm>
            <a:off x="3750869" y="6402824"/>
            <a:ext cx="38655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fr-FR" altLang="fr-FR" sz="1400" b="1" u="sng" spc="-25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/>
              </a:rPr>
              <a:t>Tenue de la commission d’examen des offres:</a:t>
            </a:r>
          </a:p>
          <a:p>
            <a:pPr>
              <a:lnSpc>
                <a:spcPct val="120000"/>
              </a:lnSpc>
            </a:pPr>
            <a:r>
              <a:rPr lang="fr-FR" altLang="fr-FR" sz="1400" b="1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   </a:t>
            </a:r>
            <a:r>
              <a:rPr lang="fr-FR" altLang="fr-FR" sz="1400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le </a:t>
            </a:r>
            <a:r>
              <a:rPr lang="fr-FR" altLang="fr-FR" sz="1400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25/11/2024  </a:t>
            </a:r>
            <a:r>
              <a:rPr lang="fr-FR" altLang="fr-FR" sz="1400" b="1" dirty="0" smtClean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à 11h</a:t>
            </a:r>
            <a:r>
              <a:rPr lang="fr-FR" altLang="fr-FR" sz="1400" dirty="0" smtClean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 </a:t>
            </a:r>
            <a:r>
              <a:rPr lang="fr-FR" altLang="fr-FR" sz="1400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au siège d’AL OMRANE   </a:t>
            </a:r>
          </a:p>
          <a:p>
            <a:pPr>
              <a:lnSpc>
                <a:spcPct val="120000"/>
              </a:lnSpc>
            </a:pPr>
            <a:r>
              <a:rPr lang="fr-FR" altLang="fr-FR" sz="1400" dirty="0" smtClean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      Drâa-Tafilalet, </a:t>
            </a:r>
            <a:r>
              <a:rPr lang="fr-FR" altLang="fr-FR" sz="1400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en </a:t>
            </a:r>
            <a:r>
              <a:rPr lang="fr-FR" altLang="fr-FR" sz="1400" dirty="0" smtClean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présence d’un </a:t>
            </a:r>
            <a:r>
              <a:rPr lang="fr-FR" altLang="fr-FR" sz="1400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Notaire.     </a:t>
            </a:r>
          </a:p>
          <a:p>
            <a:pPr>
              <a:lnSpc>
                <a:spcPct val="120000"/>
              </a:lnSpc>
            </a:pPr>
            <a:r>
              <a:rPr lang="fr-FR" altLang="fr-FR" sz="1400" dirty="0">
                <a:solidFill>
                  <a:prstClr val="black"/>
                </a:solidFill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        </a:t>
            </a:r>
          </a:p>
        </p:txBody>
      </p:sp>
      <p:sp>
        <p:nvSpPr>
          <p:cNvPr id="44" name="ZoneTexte 23"/>
          <p:cNvSpPr txBox="1">
            <a:spLocks noChangeArrowheads="1"/>
          </p:cNvSpPr>
          <p:nvPr/>
        </p:nvSpPr>
        <p:spPr bwMode="auto">
          <a:xfrm>
            <a:off x="4203794" y="7787819"/>
            <a:ext cx="3297237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fr-FR" altLang="fr-FR" sz="1400" b="1" u="sng" spc="-25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/>
              </a:rPr>
              <a:t>Lieu de retrait et dépôt des dossiers:  </a:t>
            </a:r>
          </a:p>
        </p:txBody>
      </p:sp>
      <p:sp>
        <p:nvSpPr>
          <p:cNvPr id="46" name="ZoneTexte 32"/>
          <p:cNvSpPr txBox="1">
            <a:spLocks noChangeArrowheads="1"/>
          </p:cNvSpPr>
          <p:nvPr/>
        </p:nvSpPr>
        <p:spPr bwMode="auto">
          <a:xfrm>
            <a:off x="3308514" y="5132474"/>
            <a:ext cx="34051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914400">
              <a:lnSpc>
                <a:spcPct val="120000"/>
              </a:lnSpc>
            </a:pPr>
            <a:r>
              <a:rPr lang="fr-FR" altLang="fr-FR" sz="1400" b="1" u="sng" spc="-25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/>
              </a:rPr>
              <a:t>Retrait des dossiers de candidature :</a:t>
            </a:r>
          </a:p>
          <a:p>
            <a:pPr algn="ctr">
              <a:lnSpc>
                <a:spcPct val="120000"/>
              </a:lnSpc>
            </a:pPr>
            <a:r>
              <a:rPr lang="fr-FR" altLang="fr-FR" sz="1400" dirty="0">
                <a:latin typeface="+mj-lt"/>
                <a:ea typeface="Verdana" panose="020B0604030504040204" pitchFamily="34" charset="0"/>
                <a:cs typeface="Palatino Linotype" panose="02040502050505030304" pitchFamily="18" charset="0"/>
              </a:rPr>
              <a:t>   </a:t>
            </a:r>
            <a:r>
              <a:rPr lang="fr-FR" altLang="fr-FR" sz="1400" b="1" dirty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Du </a:t>
            </a:r>
            <a:r>
              <a:rPr lang="fr-FR" altLang="fr-FR" sz="1400" b="1" dirty="0" smtClean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05 </a:t>
            </a:r>
            <a:r>
              <a:rPr lang="fr-FR" altLang="fr-FR" sz="1400" b="1" dirty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/11/2024 au  </a:t>
            </a:r>
            <a:r>
              <a:rPr lang="fr-FR" altLang="fr-FR" sz="1400" b="1" dirty="0" smtClean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22/11/2024</a:t>
            </a:r>
            <a:endParaRPr lang="fr-FR" altLang="fr-FR" sz="1400" b="1" dirty="0">
              <a:latin typeface="Palatino Linotype" panose="02040502050505030304" pitchFamily="18" charset="0"/>
              <a:ea typeface="Verdana" panose="020B0604030504040204" pitchFamily="34" charset="0"/>
              <a:cs typeface="Palatino Linotype" panose="02040502050505030304" pitchFamily="18" charset="0"/>
            </a:endParaRPr>
          </a:p>
        </p:txBody>
      </p:sp>
      <p:sp>
        <p:nvSpPr>
          <p:cNvPr id="47" name="ZoneTexte 21"/>
          <p:cNvSpPr txBox="1">
            <a:spLocks noChangeArrowheads="1"/>
          </p:cNvSpPr>
          <p:nvPr/>
        </p:nvSpPr>
        <p:spPr bwMode="auto">
          <a:xfrm>
            <a:off x="3545426" y="5708059"/>
            <a:ext cx="34067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fr-FR" altLang="fr-FR" sz="1400" b="1" u="sng" spc="-25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/>
              </a:rPr>
              <a:t>Dernier délai de dépôt des </a:t>
            </a:r>
            <a:r>
              <a:rPr lang="fr-FR" altLang="fr-FR" sz="1400" b="1" u="sng" spc="-25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/>
              </a:rPr>
              <a:t>offres</a:t>
            </a:r>
            <a:endParaRPr lang="fr-FR" altLang="fr-FR" sz="1400" b="1" u="sng" spc="-25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cs typeface="Tahoma"/>
            </a:endParaRPr>
          </a:p>
          <a:p>
            <a:pPr algn="ctr">
              <a:lnSpc>
                <a:spcPct val="120000"/>
              </a:lnSpc>
            </a:pPr>
            <a:r>
              <a:rPr lang="fr-FR" altLang="fr-FR" sz="1200" dirty="0" smtClean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Palatino Linotype" panose="02040502050505030304" pitchFamily="18" charset="0"/>
              </a:rPr>
              <a:t>  </a:t>
            </a:r>
            <a:r>
              <a:rPr lang="fr-FR" altLang="fr-FR" sz="1400" b="1" dirty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Le </a:t>
            </a:r>
            <a:r>
              <a:rPr lang="fr-FR" altLang="fr-FR" sz="1400" b="1" dirty="0" smtClean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22/11/2024  </a:t>
            </a:r>
            <a:r>
              <a:rPr lang="fr-FR" altLang="fr-FR" sz="1400" b="1" dirty="0">
                <a:latin typeface="Palatino Linotype" panose="02040502050505030304" pitchFamily="18" charset="0"/>
                <a:ea typeface="Verdana" panose="020B0604030504040204" pitchFamily="34" charset="0"/>
                <a:cs typeface="Palatino Linotype" panose="02040502050505030304" pitchFamily="18" charset="0"/>
              </a:rPr>
              <a:t>à 16 heures </a:t>
            </a:r>
            <a:endParaRPr lang="fr-FR" altLang="fr-FR" sz="1600" b="1" dirty="0">
              <a:latin typeface="Palatino Linotype" panose="02040502050505030304" pitchFamily="18" charset="0"/>
              <a:ea typeface="Verdana" panose="020B0604030504040204" pitchFamily="34" charset="0"/>
              <a:cs typeface="Palatino Linotype" panose="02040502050505030304" pitchFamily="18" charset="0"/>
            </a:endParaRPr>
          </a:p>
        </p:txBody>
      </p:sp>
      <p:sp>
        <p:nvSpPr>
          <p:cNvPr id="52" name="Rectangle 35"/>
          <p:cNvSpPr>
            <a:spLocks noChangeArrowheads="1"/>
          </p:cNvSpPr>
          <p:nvPr/>
        </p:nvSpPr>
        <p:spPr bwMode="auto">
          <a:xfrm>
            <a:off x="67113" y="10663163"/>
            <a:ext cx="42404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600" b="1" baseline="30000" dirty="0">
                <a:latin typeface="+mj-lt"/>
                <a:cs typeface="Helvetica" panose="020B0604020202020204" pitchFamily="34" charset="0"/>
              </a:rPr>
              <a:t>AL OMRANE </a:t>
            </a:r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DRAA- TAFILALET</a:t>
            </a:r>
          </a:p>
          <a:p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N</a:t>
            </a:r>
            <a:r>
              <a:rPr lang="fr-FR" altLang="fr-FR" sz="1600" b="1" baseline="30000" dirty="0">
                <a:latin typeface="+mj-lt"/>
                <a:cs typeface="Helvetica" panose="020B0604020202020204" pitchFamily="34" charset="0"/>
              </a:rPr>
              <a:t>° 7 Boulevard Al Alaouiyine Cité L’océan Errachidia</a:t>
            </a:r>
          </a:p>
          <a:p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Tél : 05 35 79 00 86 Fax</a:t>
            </a:r>
            <a:r>
              <a:rPr lang="fr-FR" altLang="fr-FR" sz="1600" b="1" baseline="30000" dirty="0">
                <a:latin typeface="+mj-lt"/>
                <a:cs typeface="Helvetica" panose="020B0604020202020204" pitchFamily="34" charset="0"/>
              </a:rPr>
              <a:t>: </a:t>
            </a:r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05 35 79 18 33</a:t>
            </a:r>
            <a:endParaRPr lang="fr-FR" altLang="fr-FR" sz="1600" b="1" baseline="30000" dirty="0">
              <a:latin typeface="+mj-lt"/>
              <a:cs typeface="Helvetica" panose="020B0604020202020204" pitchFamily="34" charset="0"/>
            </a:endParaRPr>
          </a:p>
          <a:p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AL OMRANE DRAA- TAFILALET</a:t>
            </a:r>
            <a:r>
              <a:rPr lang="fr-FR" altLang="fr-FR" sz="1600" b="1" dirty="0" smtClean="0">
                <a:latin typeface="+mj-lt"/>
                <a:cs typeface="Helvetica" panose="020B0604020202020204" pitchFamily="34" charset="0"/>
              </a:rPr>
              <a:t> </a:t>
            </a:r>
            <a:r>
              <a:rPr lang="fr-FR" altLang="fr-FR" sz="1600" b="1" baseline="30000" dirty="0" smtClean="0">
                <a:latin typeface="+mj-lt"/>
                <a:cs typeface="Helvetica" panose="020B0604020202020204" pitchFamily="34" charset="0"/>
              </a:rPr>
              <a:t>est une filiale du Groupe Al Omrane.</a:t>
            </a:r>
          </a:p>
          <a:p>
            <a:r>
              <a:rPr lang="fr-FR" sz="1600" b="1" dirty="0" smtClean="0">
                <a:latin typeface="+mj-lt"/>
              </a:rPr>
              <a:t>www.alomrane.gov.ma</a:t>
            </a:r>
            <a:endParaRPr lang="fr-FR" sz="1600" b="1" dirty="0">
              <a:latin typeface="+mj-lt"/>
            </a:endParaRPr>
          </a:p>
        </p:txBody>
      </p:sp>
      <p:sp>
        <p:nvSpPr>
          <p:cNvPr id="28" name="ZoneTexte 29"/>
          <p:cNvSpPr txBox="1">
            <a:spLocks noChangeArrowheads="1"/>
          </p:cNvSpPr>
          <p:nvPr/>
        </p:nvSpPr>
        <p:spPr bwMode="auto">
          <a:xfrm>
            <a:off x="4289302" y="8490462"/>
            <a:ext cx="31855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 b="1" dirty="0" smtClean="0">
                <a:latin typeface="+mj-lt"/>
              </a:rPr>
              <a:t> </a:t>
            </a:r>
            <a:r>
              <a:rPr lang="en-US" sz="1400" b="1" spc="-25" dirty="0" smtClean="0">
                <a:latin typeface="Century Gothic" pitchFamily="34" charset="0"/>
                <a:cs typeface="Tahoma"/>
              </a:rPr>
              <a:t> </a:t>
            </a:r>
            <a:r>
              <a:rPr lang="en-US" sz="1400" b="1" spc="-25" dirty="0">
                <a:latin typeface="Century Gothic" pitchFamily="34" charset="0"/>
                <a:cs typeface="Tahoma"/>
              </a:rPr>
              <a:t>Imm,B Ouarzazate Mall boulevard</a:t>
            </a:r>
          </a:p>
          <a:p>
            <a:pPr algn="ctr"/>
            <a:r>
              <a:rPr lang="en-US" sz="1400" b="1" spc="-25" dirty="0">
                <a:latin typeface="Century Gothic" pitchFamily="34" charset="0"/>
                <a:cs typeface="Tahoma"/>
              </a:rPr>
              <a:t>        Mohammed 5 </a:t>
            </a:r>
            <a:r>
              <a:rPr lang="en-US" sz="1400" b="1" spc="-25" dirty="0" smtClean="0">
                <a:latin typeface="Century Gothic" pitchFamily="34" charset="0"/>
                <a:cs typeface="Tahoma"/>
              </a:rPr>
              <a:t>– Ouarzazate</a:t>
            </a:r>
          </a:p>
          <a:p>
            <a:pPr algn="ctr"/>
            <a:r>
              <a:rPr lang="en-US" sz="1400" b="1" spc="-25" dirty="0" smtClean="0">
                <a:latin typeface="Century Gothic" pitchFamily="34" charset="0"/>
                <a:cs typeface="Tahoma"/>
              </a:rPr>
              <a:t>Tél</a:t>
            </a:r>
            <a:r>
              <a:rPr lang="en-US" sz="1400" b="1" spc="-25" dirty="0">
                <a:latin typeface="Century Gothic" pitchFamily="34" charset="0"/>
                <a:cs typeface="Tahoma"/>
              </a:rPr>
              <a:t>. : 05 24 88 75 20</a:t>
            </a:r>
            <a:endParaRPr lang="fr-FR" altLang="fr-FR" sz="1200" b="1" dirty="0" smtClean="0">
              <a:latin typeface="+mj-lt"/>
            </a:endParaRPr>
          </a:p>
          <a:p>
            <a:r>
              <a:rPr lang="fr-FR" altLang="fr-FR" sz="1200" b="1" dirty="0" smtClean="0">
                <a:latin typeface="+mj-lt"/>
              </a:rPr>
              <a:t>       </a:t>
            </a:r>
            <a:endParaRPr lang="fr-FR" altLang="fr-FR" sz="1200" b="1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00581" y="4306682"/>
            <a:ext cx="334341" cy="2084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>
            <a:spLocks noChangeArrowheads="1"/>
          </p:cNvSpPr>
          <p:nvPr/>
        </p:nvSpPr>
        <p:spPr bwMode="auto">
          <a:xfrm>
            <a:off x="22920" y="9744936"/>
            <a:ext cx="5536203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3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Vous pouvez télécharger le dossier de soumission </a:t>
            </a:r>
          </a:p>
          <a:p>
            <a:r>
              <a:rPr lang="fr-FR" altLang="fr-FR" sz="13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directement sur:</a:t>
            </a:r>
          </a:p>
          <a:p>
            <a:r>
              <a:rPr lang="fr-FR" altLang="fr-FR" sz="13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sz="1400" b="1" dirty="0" smtClean="0">
                <a:solidFill>
                  <a:schemeClr val="bg1"/>
                </a:solidFill>
                <a:hlinkClick r:id="rId4"/>
              </a:rPr>
              <a:t>www.alomrane.gov.ma/Nos-produits/Annonces-commerciales</a:t>
            </a:r>
            <a:endParaRPr lang="fr-FR" sz="1400" b="1" dirty="0" smtClean="0">
              <a:solidFill>
                <a:schemeClr val="bg1"/>
              </a:solidFill>
            </a:endParaRPr>
          </a:p>
          <a:p>
            <a:endParaRPr lang="fr-FR" altLang="fr-FR" sz="1300" b="1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813" y="10760655"/>
            <a:ext cx="2210219" cy="4748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1" y="421645"/>
            <a:ext cx="1890520" cy="2453757"/>
          </a:xfrm>
          <a:prstGeom prst="rect">
            <a:avLst/>
          </a:prstGeom>
        </p:spPr>
      </p:pic>
      <p:pic>
        <p:nvPicPr>
          <p:cNvPr id="1026" name="Picture 2" descr="F:\FZ24\PHOTO TOUDGHA 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81" y="3148094"/>
            <a:ext cx="4179968" cy="188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209283"/>
              </p:ext>
            </p:extLst>
          </p:nvPr>
        </p:nvGraphicFramePr>
        <p:xfrm>
          <a:off x="67113" y="7195456"/>
          <a:ext cx="3557437" cy="20199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2295"/>
                <a:gridCol w="1216168"/>
                <a:gridCol w="517793"/>
                <a:gridCol w="771181"/>
              </a:tblGrid>
              <a:tr h="561197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P</a:t>
                      </a:r>
                      <a:r>
                        <a:rPr lang="fr-FR" sz="1400" b="1" kern="1200" dirty="0" smtClean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rojets </a:t>
                      </a:r>
                      <a:endParaRPr lang="fr-FR" sz="1400" b="1" kern="1200" dirty="0">
                        <a:solidFill>
                          <a:prstClr val="white"/>
                        </a:solidFill>
                        <a:latin typeface="Palatino Linotype" panose="02040502050505030304" pitchFamily="18" charset="0"/>
                        <a:ea typeface="Verdana" panose="020B0604030504040204" pitchFamily="34" charset="0"/>
                        <a:cs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Type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kern="1200" dirty="0" smtClean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Sup </a:t>
                      </a:r>
                      <a:r>
                        <a:rPr lang="fr-FR" sz="14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(m²)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Nombre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</a:tr>
              <a:tr h="145878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AL MAJD TR 3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bloc de lots pour activité commerciale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5629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1" kern="1200" dirty="0">
                          <a:solidFill>
                            <a:prstClr val="white"/>
                          </a:solidFill>
                          <a:latin typeface="Palatino Linotype" panose="02040502050505030304" pitchFamily="18" charset="0"/>
                          <a:ea typeface="Verdana" panose="020B0604030504040204" pitchFamily="34" charset="0"/>
                          <a:cs typeface="Palatino Linotype" panose="02040502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005024"/>
                    </a:solidFill>
                  </a:tcPr>
                </a:tc>
              </a:tr>
            </a:tbl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50942" y="12206690"/>
            <a:ext cx="7613792" cy="147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89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16225</TotalTime>
  <Words>198</Words>
  <Application>Microsoft Office PowerPoint</Application>
  <PresentationFormat>Personnalisé</PresentationFormat>
  <Paragraphs>36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Maa Nyna</dc:creator>
  <cp:lastModifiedBy>hp</cp:lastModifiedBy>
  <cp:revision>542</cp:revision>
  <cp:lastPrinted>2020-06-03T11:17:34Z</cp:lastPrinted>
  <dcterms:created xsi:type="dcterms:W3CDTF">2014-05-12T10:25:50Z</dcterms:created>
  <dcterms:modified xsi:type="dcterms:W3CDTF">2024-11-04T09:54:36Z</dcterms:modified>
</cp:coreProperties>
</file>