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3" r:id="rId2"/>
  </p:sldIdLst>
  <p:sldSz cx="7562850" cy="10688638"/>
  <p:notesSz cx="6797675" cy="9928225"/>
  <p:defaultTextStyle>
    <a:defPPr>
      <a:defRPr lang="fr-FR"/>
    </a:defPPr>
    <a:lvl1pPr marL="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024"/>
    <a:srgbClr val="AEC87A"/>
    <a:srgbClr val="92B54B"/>
    <a:srgbClr val="1D8740"/>
    <a:srgbClr val="981C8B"/>
    <a:srgbClr val="3B954C"/>
    <a:srgbClr val="89D36F"/>
    <a:srgbClr val="3F2C52"/>
    <a:srgbClr val="2C1F39"/>
    <a:srgbClr val="FCF38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0662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-1212" y="3024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8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8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26/04/2018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53649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26/04/2018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39163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2299" y="571546"/>
            <a:ext cx="1276231" cy="12158326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607" y="571546"/>
            <a:ext cx="3702646" cy="12158326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26/04/2018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13759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26/04/2018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942627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0"/>
            <a:ext cx="6428423" cy="2122882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2"/>
            <a:ext cx="6428423" cy="2338138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43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87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3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7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1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6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0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4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26/04/2018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17706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607" y="3325355"/>
            <a:ext cx="2489438" cy="940451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9093" y="3325355"/>
            <a:ext cx="2489438" cy="940451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26/04/2018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53014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3"/>
            <a:ext cx="3341572" cy="6158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4" y="2392573"/>
            <a:ext cx="3342884" cy="99711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4" y="3389683"/>
            <a:ext cx="3342884" cy="6158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26/04/2018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90811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26/04/2018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97687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26/04/2018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65469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7"/>
            <a:ext cx="2488126" cy="1811130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4" cy="9122457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8"/>
            <a:ext cx="2488126" cy="7311326"/>
          </a:xfrm>
        </p:spPr>
        <p:txBody>
          <a:bodyPr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26/04/2018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125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600"/>
            </a:lvl1pPr>
            <a:lvl2pPr marL="521437" indent="0">
              <a:buNone/>
              <a:defRPr sz="3200"/>
            </a:lvl2pPr>
            <a:lvl3pPr marL="1042873" indent="0">
              <a:buNone/>
              <a:defRPr sz="2700"/>
            </a:lvl3pPr>
            <a:lvl4pPr marL="1564310" indent="0">
              <a:buNone/>
              <a:defRPr sz="2300"/>
            </a:lvl4pPr>
            <a:lvl5pPr marL="2085746" indent="0">
              <a:buNone/>
              <a:defRPr sz="2300"/>
            </a:lvl5pPr>
            <a:lvl6pPr marL="2607183" indent="0">
              <a:buNone/>
              <a:defRPr sz="2300"/>
            </a:lvl6pPr>
            <a:lvl7pPr marL="3128620" indent="0">
              <a:buNone/>
              <a:defRPr sz="2300"/>
            </a:lvl7pPr>
            <a:lvl8pPr marL="3650056" indent="0">
              <a:buNone/>
              <a:defRPr sz="2300"/>
            </a:lvl8pPr>
            <a:lvl9pPr marL="4171493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6"/>
            <a:ext cx="4537710" cy="1254429"/>
          </a:xfrm>
        </p:spPr>
        <p:txBody>
          <a:bodyPr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26/04/2018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24653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7"/>
            <a:ext cx="6806565" cy="7054007"/>
          </a:xfrm>
          <a:prstGeom prst="rect">
            <a:avLst/>
          </a:prstGeom>
        </p:spPr>
        <p:txBody>
          <a:bodyPr vert="horz" lIns="104287" tIns="52144" rIns="104287" bIns="52144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9C3E4-7BB2-8E41-AC68-D965B606CAE2}" type="datetimeFigureOut">
              <a:rPr lang="fr-FR" smtClean="0"/>
              <a:pPr/>
              <a:t>26/04/2018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68971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21437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077" indent="-391077" algn="l" defTabSz="521437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7334" indent="-325898" algn="l" defTabSz="521437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592" indent="-260718" algn="l" defTabSz="521437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028" indent="-260718" algn="l" defTabSz="521437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465" indent="-260718" algn="l" defTabSz="521437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90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38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75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1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7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1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8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2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9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 descr="Bande titre commerc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35059" y="1044911"/>
            <a:ext cx="5409420" cy="1872506"/>
          </a:xfrm>
          <a:prstGeom prst="rect">
            <a:avLst/>
          </a:prstGeom>
        </p:spPr>
      </p:pic>
      <p:pic>
        <p:nvPicPr>
          <p:cNvPr id="4" name="Image 3" descr="Logo al omran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057544"/>
            <a:ext cx="2085975" cy="1859873"/>
          </a:xfrm>
          <a:prstGeom prst="rect">
            <a:avLst/>
          </a:prstGeom>
        </p:spPr>
      </p:pic>
      <p:pic>
        <p:nvPicPr>
          <p:cNvPr id="5" name="Image 4" descr="Losange roug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3237717"/>
            <a:ext cx="5895975" cy="7439808"/>
          </a:xfrm>
          <a:prstGeom prst="rect">
            <a:avLst/>
          </a:prstGeom>
        </p:spPr>
      </p:pic>
      <p:pic>
        <p:nvPicPr>
          <p:cNvPr id="6" name="Image 5" descr="Site Al omrane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63123" y="9409406"/>
            <a:ext cx="1499775" cy="52040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546520" y="9087565"/>
            <a:ext cx="188705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000" dirty="0" smtClean="0"/>
              <a:t>Prix d´une communication locale</a:t>
            </a:r>
            <a:endParaRPr lang="fr-FR" sz="1000" dirty="0"/>
          </a:p>
        </p:txBody>
      </p:sp>
      <p:sp>
        <p:nvSpPr>
          <p:cNvPr id="10" name="Rectangle 9"/>
          <p:cNvSpPr/>
          <p:nvPr/>
        </p:nvSpPr>
        <p:spPr>
          <a:xfrm>
            <a:off x="0" y="364596"/>
            <a:ext cx="75628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1D87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  <a:cs typeface="Century Gothic"/>
              </a:rPr>
              <a:t>AVIS DE VENTE SUR OFFRE DE PRIX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965700" y="8363365"/>
            <a:ext cx="276896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 smtClean="0"/>
              <a:t>.</a:t>
            </a:r>
            <a:endParaRPr lang="fr-FR" sz="1000" dirty="0"/>
          </a:p>
        </p:txBody>
      </p:sp>
      <p:pic>
        <p:nvPicPr>
          <p:cNvPr id="12" name="Image 11" descr="Numero bleu.psd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65595" y="8491538"/>
            <a:ext cx="1597303" cy="730025"/>
          </a:xfrm>
          <a:prstGeom prst="rect">
            <a:avLst/>
          </a:prstGeom>
        </p:spPr>
      </p:pic>
      <p:sp>
        <p:nvSpPr>
          <p:cNvPr id="22" name="Sous-titre 2"/>
          <p:cNvSpPr txBox="1">
            <a:spLocks/>
          </p:cNvSpPr>
          <p:nvPr/>
        </p:nvSpPr>
        <p:spPr bwMode="auto">
          <a:xfrm>
            <a:off x="164078" y="10072554"/>
            <a:ext cx="5382442" cy="604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fr-FR" sz="1000" b="1" dirty="0" smtClean="0">
                <a:solidFill>
                  <a:srgbClr val="FFFFFF"/>
                </a:solidFill>
              </a:rPr>
              <a:t> Al </a:t>
            </a:r>
            <a:r>
              <a:rPr lang="fr-FR" sz="1000" b="1" dirty="0" err="1" smtClean="0">
                <a:solidFill>
                  <a:srgbClr val="FFFFFF"/>
                </a:solidFill>
              </a:rPr>
              <a:t>Omrane</a:t>
            </a:r>
            <a:r>
              <a:rPr lang="fr-FR" sz="1000" b="1" dirty="0" smtClean="0">
                <a:solidFill>
                  <a:srgbClr val="FFFFFF"/>
                </a:solidFill>
              </a:rPr>
              <a:t> Marrakech-Safi</a:t>
            </a:r>
            <a:endParaRPr lang="fr-FR" sz="1000" baseline="30000" dirty="0" smtClean="0">
              <a:latin typeface="Century Gothic" pitchFamily="34" charset="0"/>
            </a:endParaRPr>
          </a:p>
          <a:p>
            <a:pPr>
              <a:buFont typeface="Arial" pitchFamily="34" charset="0"/>
              <a:buNone/>
            </a:pPr>
            <a:r>
              <a:rPr lang="fr-FR" sz="1000" b="1" kern="0" spc="-30" dirty="0" smtClean="0">
                <a:solidFill>
                  <a:srgbClr val="FFFFFF"/>
                </a:solidFill>
              </a:rPr>
              <a:t>Bd Med V, place du 16novembre-Guéliz-Marrakech / Tél: 05 24 44 78 38 / Fax : 05 24 44 62 18</a:t>
            </a:r>
            <a:br>
              <a:rPr lang="fr-FR" sz="1000" b="1" kern="0" spc="-30" dirty="0" smtClean="0">
                <a:solidFill>
                  <a:srgbClr val="FFFFFF"/>
                </a:solidFill>
              </a:rPr>
            </a:br>
            <a:r>
              <a:rPr lang="fr-FR" sz="1000" b="1" kern="0" spc="-30" dirty="0" smtClean="0">
                <a:solidFill>
                  <a:srgbClr val="FFFFFF"/>
                </a:solidFill>
              </a:rPr>
              <a:t>Al Omrane Marrakech est une filiale du Groupe Al Omrane</a:t>
            </a:r>
          </a:p>
        </p:txBody>
      </p:sp>
      <p:sp>
        <p:nvSpPr>
          <p:cNvPr id="23" name="Sous-titre 2"/>
          <p:cNvSpPr txBox="1">
            <a:spLocks/>
          </p:cNvSpPr>
          <p:nvPr/>
        </p:nvSpPr>
        <p:spPr bwMode="auto">
          <a:xfrm>
            <a:off x="5765595" y="5527716"/>
            <a:ext cx="1719926" cy="2603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fr-FR" sz="1500" b="1" u="sng" kern="0" spc="-50" baseline="30000" dirty="0" smtClean="0">
                <a:latin typeface="Century Gothic" pitchFamily="34" charset="0"/>
              </a:rPr>
              <a:t>Retrait du cahier des charges : </a:t>
            </a:r>
          </a:p>
          <a:p>
            <a:pPr>
              <a:spcBef>
                <a:spcPct val="20000"/>
              </a:spcBef>
            </a:pPr>
            <a:r>
              <a:rPr lang="fr-FR" sz="1500" b="1" kern="0" spc="-50" baseline="30000" dirty="0" smtClean="0">
                <a:solidFill>
                  <a:srgbClr val="FF0000"/>
                </a:solidFill>
                <a:latin typeface="Century Gothic" pitchFamily="34" charset="0"/>
              </a:rPr>
              <a:t>Du 30 Avril 2018</a:t>
            </a:r>
            <a:endParaRPr lang="fr-FR" sz="1500" b="1" kern="0" spc="-50" dirty="0" smtClean="0">
              <a:solidFill>
                <a:srgbClr val="FF0000"/>
              </a:solidFill>
              <a:latin typeface="Century Gothic" pitchFamily="34" charset="0"/>
            </a:endParaRPr>
          </a:p>
          <a:p>
            <a:pPr>
              <a:spcBef>
                <a:spcPct val="20000"/>
              </a:spcBef>
            </a:pPr>
            <a:r>
              <a:rPr lang="fr-FR" sz="1500" b="1" kern="0" spc="-50" baseline="30000" dirty="0" smtClean="0">
                <a:solidFill>
                  <a:srgbClr val="FF0000"/>
                </a:solidFill>
                <a:latin typeface="Century Gothic" pitchFamily="34" charset="0"/>
              </a:rPr>
              <a:t>Au </a:t>
            </a:r>
            <a:r>
              <a:rPr lang="fr-FR" sz="1500" b="1" kern="0" spc="-50" baseline="30000" dirty="0" smtClean="0">
                <a:solidFill>
                  <a:srgbClr val="FF0000"/>
                </a:solidFill>
                <a:latin typeface="Century Gothic" pitchFamily="34" charset="0"/>
              </a:rPr>
              <a:t>21 </a:t>
            </a:r>
            <a:r>
              <a:rPr lang="fr-FR" sz="1500" b="1" kern="0" spc="-50" baseline="30000" dirty="0" smtClean="0">
                <a:solidFill>
                  <a:srgbClr val="FF0000"/>
                </a:solidFill>
                <a:latin typeface="Century Gothic" pitchFamily="34" charset="0"/>
              </a:rPr>
              <a:t>Mai 2018</a:t>
            </a:r>
          </a:p>
          <a:p>
            <a:pPr>
              <a:spcBef>
                <a:spcPct val="20000"/>
              </a:spcBef>
            </a:pPr>
            <a:endParaRPr lang="fr-FR" sz="800" kern="0" spc="-50" baseline="30000" dirty="0" smtClean="0">
              <a:latin typeface="Century Gothic" pitchFamily="34" charset="0"/>
            </a:endParaRP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fr-FR" sz="1500" b="1" u="sng" kern="0" spc="-50" baseline="30000" dirty="0" smtClean="0">
                <a:latin typeface="Century Gothic" pitchFamily="34" charset="0"/>
              </a:rPr>
              <a:t>Dernier  délai  de  dépôt  du cahier des charges</a:t>
            </a:r>
            <a:r>
              <a:rPr lang="fr-FR" sz="1500" b="1" kern="0" spc="-50" baseline="30000" dirty="0" smtClean="0">
                <a:latin typeface="Century Gothic" pitchFamily="34" charset="0"/>
              </a:rPr>
              <a:t>:                                   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fr-FR" sz="1500" b="1" kern="0" spc="-50" baseline="30000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fr-FR" sz="1500" b="1" kern="0" spc="-50" baseline="30000" dirty="0" smtClean="0">
                <a:solidFill>
                  <a:srgbClr val="FF0000"/>
                </a:solidFill>
                <a:latin typeface="Century Gothic" pitchFamily="34" charset="0"/>
              </a:rPr>
              <a:t>21 </a:t>
            </a:r>
            <a:r>
              <a:rPr lang="fr-FR" sz="1500" b="1" kern="0" spc="-50" baseline="30000" dirty="0" smtClean="0">
                <a:solidFill>
                  <a:srgbClr val="FF0000"/>
                </a:solidFill>
                <a:latin typeface="Century Gothic" pitchFamily="34" charset="0"/>
              </a:rPr>
              <a:t>Mai 2018.</a:t>
            </a:r>
          </a:p>
          <a:p>
            <a:pPr>
              <a:spcBef>
                <a:spcPct val="20000"/>
              </a:spcBef>
            </a:pPr>
            <a:endParaRPr lang="fr-FR" sz="800" b="1" kern="0" spc="-50" baseline="30000" dirty="0" smtClean="0">
              <a:latin typeface="Century Gothic" pitchFamily="34" charset="0"/>
            </a:endParaRPr>
          </a:p>
          <a:p>
            <a:pPr>
              <a:spcBef>
                <a:spcPct val="20000"/>
              </a:spcBef>
            </a:pPr>
            <a:r>
              <a:rPr lang="fr-FR" sz="1500" b="1" u="sng" kern="0" spc="-50" baseline="30000" dirty="0" smtClean="0">
                <a:latin typeface="Century Gothic" pitchFamily="34" charset="0"/>
              </a:rPr>
              <a:t>Commission de sélection des offres</a:t>
            </a:r>
            <a:r>
              <a:rPr lang="fr-FR" sz="1500" b="1" kern="0" spc="-50" baseline="30000" dirty="0" smtClean="0">
                <a:latin typeface="Century Gothic" pitchFamily="34" charset="0"/>
              </a:rPr>
              <a:t> :</a:t>
            </a:r>
            <a:r>
              <a:rPr lang="fr-FR" sz="1500" kern="0" spc="-50" baseline="30000" dirty="0" smtClean="0">
                <a:latin typeface="Century Gothic" pitchFamily="34" charset="0"/>
              </a:rPr>
              <a:t>    </a:t>
            </a:r>
          </a:p>
          <a:p>
            <a:pPr>
              <a:spcBef>
                <a:spcPct val="20000"/>
              </a:spcBef>
            </a:pPr>
            <a:r>
              <a:rPr lang="fr-FR" sz="1500" kern="0" spc="-50" baseline="30000" smtClean="0">
                <a:latin typeface="Century Gothic" pitchFamily="34" charset="0"/>
              </a:rPr>
              <a:t>Le </a:t>
            </a:r>
            <a:r>
              <a:rPr lang="fr-FR" sz="1500" kern="0" spc="-50" baseline="30000" smtClean="0">
                <a:latin typeface="Century Gothic" pitchFamily="34" charset="0"/>
              </a:rPr>
              <a:t>22 </a:t>
            </a:r>
            <a:r>
              <a:rPr lang="fr-FR" sz="1500" kern="0" spc="-50" baseline="30000" dirty="0" smtClean="0">
                <a:latin typeface="Century Gothic" pitchFamily="34" charset="0"/>
              </a:rPr>
              <a:t>Mai 2018,                             </a:t>
            </a:r>
          </a:p>
          <a:p>
            <a:pPr>
              <a:spcBef>
                <a:spcPct val="20000"/>
              </a:spcBef>
            </a:pPr>
            <a:r>
              <a:rPr lang="fr-FR" sz="1500" kern="0" spc="-50" baseline="30000" dirty="0" smtClean="0">
                <a:latin typeface="Century Gothic" pitchFamily="34" charset="0"/>
              </a:rPr>
              <a:t>au siège d’Al </a:t>
            </a:r>
            <a:r>
              <a:rPr lang="fr-FR" sz="1500" kern="0" spc="-50" baseline="30000" dirty="0" err="1" smtClean="0">
                <a:latin typeface="Century Gothic" pitchFamily="34" charset="0"/>
              </a:rPr>
              <a:t>Omrane</a:t>
            </a:r>
            <a:r>
              <a:rPr lang="fr-FR" sz="1500" kern="0" spc="-50" baseline="30000" dirty="0" smtClean="0">
                <a:latin typeface="Century Gothic" pitchFamily="34" charset="0"/>
              </a:rPr>
              <a:t> à Marrakech en présence d’un notaire. </a:t>
            </a:r>
          </a:p>
          <a:p>
            <a:pPr>
              <a:spcBef>
                <a:spcPct val="20000"/>
              </a:spcBef>
            </a:pPr>
            <a:endParaRPr lang="fr-FR" sz="500" kern="0" spc="-50" baseline="30000" dirty="0" smtClean="0">
              <a:latin typeface="Century Gothic" pitchFamily="34" charset="0"/>
            </a:endParaRPr>
          </a:p>
          <a:p>
            <a:pPr>
              <a:spcBef>
                <a:spcPct val="20000"/>
              </a:spcBef>
            </a:pPr>
            <a:r>
              <a:rPr lang="fr-FR" sz="1500" b="1" kern="0" spc="-50" baseline="30000" dirty="0" smtClean="0">
                <a:latin typeface="Century Gothic" pitchFamily="34" charset="0"/>
              </a:rPr>
              <a:t>              </a:t>
            </a:r>
            <a:endParaRPr lang="fr-FR" sz="1000" b="1" dirty="0" smtClean="0">
              <a:solidFill>
                <a:schemeClr val="dk1"/>
              </a:solidFill>
            </a:endParaRPr>
          </a:p>
          <a:p>
            <a:pPr algn="ctr">
              <a:spcBef>
                <a:spcPct val="20000"/>
              </a:spcBef>
            </a:pPr>
            <a:endParaRPr lang="fr-FR" sz="1000" b="1" dirty="0" smtClean="0">
              <a:solidFill>
                <a:schemeClr val="dk1"/>
              </a:solidFill>
            </a:endParaRPr>
          </a:p>
        </p:txBody>
      </p:sp>
      <p:sp>
        <p:nvSpPr>
          <p:cNvPr id="21" name="Sous-titre 2"/>
          <p:cNvSpPr>
            <a:spLocks/>
          </p:cNvSpPr>
          <p:nvPr/>
        </p:nvSpPr>
        <p:spPr bwMode="auto">
          <a:xfrm>
            <a:off x="178643" y="3562351"/>
            <a:ext cx="2414227" cy="1821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000">
              <a:lnSpc>
                <a:spcPct val="150000"/>
              </a:lnSpc>
            </a:pPr>
            <a:r>
              <a:rPr lang="fr-FR" sz="1600" b="1" baseline="30000" dirty="0" smtClean="0">
                <a:solidFill>
                  <a:schemeClr val="bg1"/>
                </a:solidFill>
                <a:latin typeface="Century Gothic" pitchFamily="34" charset="0"/>
              </a:rPr>
              <a:t>Al </a:t>
            </a:r>
            <a:r>
              <a:rPr lang="fr-FR" sz="1600" b="1" baseline="30000" dirty="0" err="1" smtClean="0">
                <a:solidFill>
                  <a:schemeClr val="bg1"/>
                </a:solidFill>
                <a:latin typeface="Century Gothic" pitchFamily="34" charset="0"/>
              </a:rPr>
              <a:t>Omrane</a:t>
            </a:r>
            <a:r>
              <a:rPr lang="ar-MA" sz="1600" b="1" baseline="30000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fr-FR" sz="1600" b="1" baseline="30000" dirty="0" smtClean="0">
                <a:solidFill>
                  <a:schemeClr val="bg1"/>
                </a:solidFill>
                <a:latin typeface="Century Gothic" pitchFamily="34" charset="0"/>
              </a:rPr>
              <a:t>Marrakech-Safi met en vente sur offre de prix, avec cahier des charges,  des lots  &amp; appartements dont les caractéristiques sont mentionnées dans </a:t>
            </a:r>
          </a:p>
          <a:p>
            <a:pPr marL="36000">
              <a:lnSpc>
                <a:spcPct val="150000"/>
              </a:lnSpc>
            </a:pPr>
            <a:r>
              <a:rPr lang="fr-FR" sz="1600" b="1" baseline="30000" dirty="0" smtClean="0">
                <a:solidFill>
                  <a:schemeClr val="bg1"/>
                </a:solidFill>
                <a:latin typeface="Century Gothic" pitchFamily="34" charset="0"/>
              </a:rPr>
              <a:t>le tableau ci-après : </a:t>
            </a:r>
          </a:p>
          <a:p>
            <a:pPr marL="36000">
              <a:lnSpc>
                <a:spcPct val="120000"/>
              </a:lnSpc>
            </a:pPr>
            <a:endParaRPr lang="fr-FR" sz="1800" b="1" baseline="30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36000">
              <a:lnSpc>
                <a:spcPct val="120000"/>
              </a:lnSpc>
            </a:pPr>
            <a:endParaRPr lang="fr-FR" sz="1800" b="1" baseline="30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36000">
              <a:lnSpc>
                <a:spcPct val="120000"/>
              </a:lnSpc>
            </a:pPr>
            <a:endParaRPr lang="fr-FR" sz="1800" b="1" baseline="30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36000">
              <a:lnSpc>
                <a:spcPct val="120000"/>
              </a:lnSpc>
            </a:pPr>
            <a:endParaRPr lang="fr-FR" sz="1800" b="1" baseline="30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36000">
              <a:lnSpc>
                <a:spcPct val="120000"/>
              </a:lnSpc>
            </a:pPr>
            <a:endParaRPr lang="fr-FR" sz="1800" b="1" baseline="30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36000">
              <a:lnSpc>
                <a:spcPct val="120000"/>
              </a:lnSpc>
            </a:pPr>
            <a:endParaRPr lang="fr-FR" sz="1800" b="1" baseline="30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36000">
              <a:lnSpc>
                <a:spcPct val="120000"/>
              </a:lnSpc>
            </a:pPr>
            <a:endParaRPr lang="fr-FR" sz="1800" b="1" baseline="30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36000">
              <a:lnSpc>
                <a:spcPct val="120000"/>
              </a:lnSpc>
            </a:pPr>
            <a:endParaRPr lang="fr-FR" sz="1800" b="1" baseline="30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36000">
              <a:lnSpc>
                <a:spcPct val="120000"/>
              </a:lnSpc>
            </a:pPr>
            <a:endParaRPr lang="fr-FR" sz="1800" b="1" baseline="30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36000">
              <a:lnSpc>
                <a:spcPct val="120000"/>
              </a:lnSpc>
            </a:pPr>
            <a:endParaRPr lang="fr-FR" sz="1800" b="1" baseline="30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36000">
              <a:lnSpc>
                <a:spcPct val="120000"/>
              </a:lnSpc>
            </a:pPr>
            <a:endParaRPr lang="fr-FR" sz="1800" b="1" baseline="30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36000">
              <a:lnSpc>
                <a:spcPct val="120000"/>
              </a:lnSpc>
            </a:pPr>
            <a:endParaRPr lang="fr-FR" sz="1800" b="1" baseline="30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36000">
              <a:lnSpc>
                <a:spcPct val="120000"/>
              </a:lnSpc>
            </a:pPr>
            <a:endParaRPr lang="fr-FR" sz="1800" b="1" baseline="30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36000">
              <a:lnSpc>
                <a:spcPct val="120000"/>
              </a:lnSpc>
            </a:pPr>
            <a:endParaRPr lang="fr-FR" sz="1800" b="1" baseline="30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36000">
              <a:lnSpc>
                <a:spcPct val="120000"/>
              </a:lnSpc>
            </a:pPr>
            <a:endParaRPr lang="fr-FR" sz="1800" b="1" baseline="30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36000">
              <a:lnSpc>
                <a:spcPct val="120000"/>
              </a:lnSpc>
            </a:pPr>
            <a:endParaRPr lang="fr-FR" sz="1800" b="1" baseline="30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36000">
              <a:lnSpc>
                <a:spcPct val="120000"/>
              </a:lnSpc>
            </a:pPr>
            <a:endParaRPr lang="fr-FR" sz="1800" b="1" baseline="30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36000">
              <a:lnSpc>
                <a:spcPct val="120000"/>
              </a:lnSpc>
            </a:pPr>
            <a:r>
              <a:rPr lang="fr-FR" sz="1800" b="1" dirty="0" smtClean="0">
                <a:solidFill>
                  <a:schemeClr val="bg1"/>
                </a:solidFill>
              </a:rPr>
              <a:t>   </a:t>
            </a:r>
          </a:p>
          <a:p>
            <a:pPr>
              <a:lnSpc>
                <a:spcPct val="120000"/>
              </a:lnSpc>
            </a:pPr>
            <a:endParaRPr lang="fr-FR" sz="1800" b="1" baseline="30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>
              <a:lnSpc>
                <a:spcPct val="120000"/>
              </a:lnSpc>
            </a:pPr>
            <a:r>
              <a:rPr lang="fr-FR" sz="1800" b="1" baseline="30000" dirty="0" smtClean="0">
                <a:solidFill>
                  <a:schemeClr val="bg1"/>
                </a:solidFill>
                <a:latin typeface="Century Gothic" pitchFamily="34" charset="0"/>
              </a:rPr>
              <a:t/>
            </a:r>
            <a:br>
              <a:rPr lang="fr-FR" sz="1800" b="1" baseline="30000" dirty="0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fr-FR" sz="1800" b="1" baseline="30000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</a:p>
        </p:txBody>
      </p: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88724700"/>
              </p:ext>
            </p:extLst>
          </p:nvPr>
        </p:nvGraphicFramePr>
        <p:xfrm>
          <a:off x="107979" y="5527716"/>
          <a:ext cx="5438541" cy="283565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761766"/>
                <a:gridCol w="762000"/>
                <a:gridCol w="838200"/>
                <a:gridCol w="768555"/>
                <a:gridCol w="809625"/>
                <a:gridCol w="1498395"/>
              </a:tblGrid>
              <a:tr h="32602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Région</a:t>
                      </a:r>
                      <a:endParaRPr lang="fr-FR" sz="1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programmes</a:t>
                      </a:r>
                      <a:endParaRPr lang="fr-FR" sz="1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Type</a:t>
                      </a:r>
                      <a:r>
                        <a:rPr lang="fr-FR" sz="1000" b="1" i="0" u="none" strike="noStrike" baseline="0" dirty="0" smtClean="0">
                          <a:solidFill>
                            <a:schemeClr val="bg1"/>
                          </a:solidFill>
                          <a:latin typeface="Calibri"/>
                        </a:rPr>
                        <a:t> </a:t>
                      </a:r>
                    </a:p>
                    <a:p>
                      <a:pPr algn="ctr" fontAlgn="ctr"/>
                      <a:r>
                        <a:rPr lang="fr-FR" sz="1000" b="1" i="0" u="none" strike="noStrike" baseline="0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Produit</a:t>
                      </a:r>
                      <a:endParaRPr lang="fr-FR" sz="1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N° </a:t>
                      </a:r>
                    </a:p>
                    <a:p>
                      <a:pPr marL="0" marR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Produit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solidFill>
                            <a:schemeClr val="bg1"/>
                          </a:solidFill>
                        </a:rPr>
                        <a:t>Superficie</a:t>
                      </a:r>
                    </a:p>
                    <a:p>
                      <a:pPr algn="ctr" fontAlgn="ctr"/>
                      <a:r>
                        <a:rPr lang="fr-FR" sz="1000" b="1" u="none" strike="noStrike" dirty="0" smtClean="0">
                          <a:solidFill>
                            <a:schemeClr val="bg1"/>
                          </a:solidFill>
                        </a:rPr>
                        <a:t> (m²)</a:t>
                      </a:r>
                      <a:endParaRPr lang="fr-FR" sz="1000" b="1" i="0" u="none" strike="noStrike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solidFill>
                            <a:schemeClr val="bg1"/>
                          </a:solidFill>
                        </a:rPr>
                        <a:t>Lieu de retrait</a:t>
                      </a:r>
                    </a:p>
                    <a:p>
                      <a:pPr algn="ctr" fontAlgn="ctr"/>
                      <a:r>
                        <a:rPr lang="fr-FR" sz="1000" b="1" u="none" strike="noStrike" dirty="0" smtClean="0">
                          <a:solidFill>
                            <a:schemeClr val="bg1"/>
                          </a:solidFill>
                        </a:rPr>
                        <a:t>et  de dépôt</a:t>
                      </a:r>
                      <a:r>
                        <a:rPr lang="fr-FR" sz="1000" b="1" u="none" strike="noStrike" baseline="0" dirty="0" smtClean="0">
                          <a:solidFill>
                            <a:schemeClr val="bg1"/>
                          </a:solidFill>
                        </a:rPr>
                        <a:t> des  dossiers</a:t>
                      </a:r>
                      <a:r>
                        <a:rPr lang="fr-FR" sz="1000" b="1" u="none" strike="noStrike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fr-FR" sz="1000" b="1" i="0" u="none" strike="noStrike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43667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BENGRIR  </a:t>
                      </a:r>
                    </a:p>
                  </a:txBody>
                  <a:tcPr marL="9525" marR="9525" marT="9525" marB="0"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fr-FR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RIAD 3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fr-FR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LOT</a:t>
                      </a:r>
                    </a:p>
                    <a:p>
                      <a:pPr algn="ctr" fontAlgn="ctr"/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CRECHE</a:t>
                      </a:r>
                      <a:r>
                        <a:rPr lang="fr-FR" sz="9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marL="9525" marR="9525" marT="9525" marB="0"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862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Font typeface="Arial" pitchFamily="34" charset="0"/>
                        <a:buNone/>
                      </a:pPr>
                      <a:r>
                        <a:rPr lang="fr-FR" sz="900" b="1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*Agence Commerciale</a:t>
                      </a:r>
                      <a:r>
                        <a:rPr lang="fr-FR" sz="900" b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900" b="1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Régionale </a:t>
                      </a:r>
                    </a:p>
                    <a:p>
                      <a:pPr algn="ctr">
                        <a:lnSpc>
                          <a:spcPct val="100000"/>
                        </a:lnSpc>
                        <a:buFont typeface="Arial" pitchFamily="34" charset="0"/>
                        <a:buNone/>
                      </a:pPr>
                      <a:r>
                        <a:rPr lang="fr-FR" sz="900" b="1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 </a:t>
                      </a:r>
                      <a:r>
                        <a:rPr lang="fr-FR" sz="900" b="1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Omrane</a:t>
                      </a:r>
                      <a:r>
                        <a:rPr lang="fr-FR" sz="900" b="1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Marrakech</a:t>
                      </a:r>
                    </a:p>
                    <a:p>
                      <a:pPr algn="ctr">
                        <a:lnSpc>
                          <a:spcPct val="100000"/>
                        </a:lnSpc>
                        <a:buFont typeface="Arial" pitchFamily="34" charset="0"/>
                        <a:buNone/>
                      </a:pPr>
                      <a:r>
                        <a:rPr lang="fr-FR" sz="900" b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Place du 16 Novembre - Avenue Mohamed V - </a:t>
                      </a:r>
                      <a:r>
                        <a:rPr lang="fr-FR" sz="900" b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Guéliz</a:t>
                      </a:r>
                      <a:r>
                        <a:rPr lang="fr-FR" sz="900" b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Marrakech </a:t>
                      </a:r>
                    </a:p>
                    <a:p>
                      <a:pPr algn="ctr">
                        <a:lnSpc>
                          <a:spcPct val="100000"/>
                        </a:lnSpc>
                        <a:buFont typeface="Arial" pitchFamily="34" charset="0"/>
                        <a:buNone/>
                      </a:pPr>
                      <a:r>
                        <a:rPr lang="fr-FR" sz="900" b="1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Tél. :  05 24 44 78 38</a:t>
                      </a:r>
                    </a:p>
                    <a:p>
                      <a:pPr algn="ctr">
                        <a:lnSpc>
                          <a:spcPct val="100000"/>
                        </a:lnSpc>
                        <a:buFont typeface="Arial" pitchFamily="34" charset="0"/>
                        <a:buNone/>
                      </a:pPr>
                      <a:endParaRPr lang="fr-FR" sz="300" b="1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Font typeface="Arial" pitchFamily="34" charset="0"/>
                        <a:buNone/>
                      </a:pPr>
                      <a:r>
                        <a:rPr lang="fr-FR" sz="900" b="1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*Agence Commerciale</a:t>
                      </a:r>
                      <a:r>
                        <a:rPr lang="fr-FR" sz="900" b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900" b="1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Chichaoua</a:t>
                      </a:r>
                      <a:endParaRPr lang="fr-FR" sz="900" b="1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Font typeface="Arial" pitchFamily="34" charset="0"/>
                        <a:buNone/>
                      </a:pPr>
                      <a:r>
                        <a:rPr lang="fr-FR" sz="900" b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Lot. </a:t>
                      </a:r>
                      <a:r>
                        <a:rPr lang="fr-FR" sz="900" b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Nahda</a:t>
                      </a:r>
                      <a:r>
                        <a:rPr lang="fr-FR" sz="900" b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fr-FR" sz="900" b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Villa N° 01 Route d’Essaouira  </a:t>
                      </a:r>
                      <a:r>
                        <a:rPr lang="fr-FR" sz="900" b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Chichaoua</a:t>
                      </a:r>
                      <a:r>
                        <a:rPr lang="fr-FR" sz="900" b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900" b="1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Tél. :  05 24 35 36 98</a:t>
                      </a:r>
                    </a:p>
                    <a:p>
                      <a:pPr algn="ctr">
                        <a:lnSpc>
                          <a:spcPct val="100000"/>
                        </a:lnSpc>
                        <a:buFont typeface="Arial" pitchFamily="34" charset="0"/>
                        <a:buNone/>
                      </a:pPr>
                      <a:endParaRPr lang="fr-FR" sz="400" b="1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ctr"/>
                      <a:r>
                        <a:rPr lang="fr-FR" sz="9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*Bureau</a:t>
                      </a:r>
                      <a:r>
                        <a:rPr lang="fr-FR" sz="9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de vente ben guérir</a:t>
                      </a:r>
                      <a:endParaRPr lang="fr-FR" sz="9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Al </a:t>
                      </a:r>
                      <a:r>
                        <a:rPr lang="fr-FR" sz="9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Oufouk</a:t>
                      </a:r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,</a:t>
                      </a:r>
                      <a:r>
                        <a:rPr lang="fr-FR" sz="9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Lot Riad</a:t>
                      </a:r>
                    </a:p>
                    <a:p>
                      <a:pPr algn="ctr" fontAlgn="ctr"/>
                      <a:r>
                        <a:rPr lang="fr-FR" sz="9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fr-FR" sz="9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Tél. 05 24 31 </a:t>
                      </a:r>
                      <a:r>
                        <a:rPr lang="fr-FR" sz="900" b="1" i="0" u="none" strike="noStrike" baseline="0" smtClean="0">
                          <a:solidFill>
                            <a:srgbClr val="000000"/>
                          </a:solidFill>
                          <a:latin typeface="+mn-lt"/>
                        </a:rPr>
                        <a:t>64 82</a:t>
                      </a:r>
                      <a:endParaRPr lang="fr-FR" sz="900" b="1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Font typeface="Arial" pitchFamily="34" charset="0"/>
                        <a:buNone/>
                      </a:pPr>
                      <a:r>
                        <a:rPr lang="fr-FR" sz="900" b="1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525" marR="9525" marT="9525" marB="0"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9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MARRAKECH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JNANATE 3</a:t>
                      </a:r>
                    </a:p>
                    <a:p>
                      <a:pPr algn="ctr" fontAlgn="ctr"/>
                      <a:r>
                        <a:rPr lang="fr-FR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COLLECTIF</a:t>
                      </a:r>
                      <a:r>
                        <a:rPr lang="fr-FR" sz="9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T1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APPARTEMENT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8895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2723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ANOUAR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C/35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89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34486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CHICHAOUA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ALKHIER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HC3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fr-FR" sz="9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252 a 528</a:t>
                      </a: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530 a 532</a:t>
                      </a: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535 a 537</a:t>
                      </a: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545</a:t>
                      </a:r>
                      <a:r>
                        <a:rPr kumimoji="0" lang="ar-MA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fr-FR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539-543</a:t>
                      </a: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549 a 550</a:t>
                      </a: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ts val="108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556 a 558</a:t>
                      </a:r>
                      <a:endParaRPr lang="fr-FR" sz="900" b="0" i="0" u="none" strike="noStrike" baseline="0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fr-FR" sz="9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133 a 156</a:t>
                      </a: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128 a 144</a:t>
                      </a: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126 a 166</a:t>
                      </a: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fr-FR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</a:t>
                      </a:r>
                      <a:r>
                        <a:rPr kumimoji="0" lang="fr-FR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127</a:t>
                      </a:r>
                      <a:r>
                        <a:rPr kumimoji="0" lang="fr-FR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ar-MA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122-</a:t>
                      </a:r>
                      <a:r>
                        <a:rPr kumimoji="0" lang="fr-FR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123</a:t>
                      </a:r>
                      <a:r>
                        <a:rPr kumimoji="0" lang="fr-FR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140 a 178</a:t>
                      </a: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ts val="108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128 a 137</a:t>
                      </a:r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Sous-titre 2"/>
          <p:cNvSpPr>
            <a:spLocks/>
          </p:cNvSpPr>
          <p:nvPr/>
        </p:nvSpPr>
        <p:spPr bwMode="auto">
          <a:xfrm>
            <a:off x="188166" y="8491538"/>
            <a:ext cx="4421934" cy="1438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000">
              <a:lnSpc>
                <a:spcPts val="1920"/>
              </a:lnSpc>
            </a:pPr>
            <a:r>
              <a:rPr lang="fr-FR" sz="1600" b="1" baseline="30000" dirty="0" smtClean="0">
                <a:solidFill>
                  <a:schemeClr val="bg1"/>
                </a:solidFill>
                <a:latin typeface="Century Gothic" pitchFamily="34" charset="0"/>
              </a:rPr>
              <a:t>Les  personnes intéressées sont invitées à retirer les cahiers des charges du Secrétariat de la Direction Réseau commercial et MOS d’Al </a:t>
            </a:r>
            <a:r>
              <a:rPr lang="fr-FR" sz="1600" b="1" baseline="30000" dirty="0" err="1" smtClean="0">
                <a:solidFill>
                  <a:schemeClr val="bg1"/>
                </a:solidFill>
                <a:latin typeface="Century Gothic" pitchFamily="34" charset="0"/>
              </a:rPr>
              <a:t>Omrane</a:t>
            </a:r>
            <a:r>
              <a:rPr lang="fr-FR" sz="1600" b="1" baseline="30000" dirty="0" smtClean="0">
                <a:solidFill>
                  <a:schemeClr val="bg1"/>
                </a:solidFill>
                <a:latin typeface="Century Gothic" pitchFamily="34" charset="0"/>
              </a:rPr>
              <a:t> Marrakech sise au siège d’Al </a:t>
            </a:r>
            <a:r>
              <a:rPr lang="fr-FR" sz="1600" b="1" baseline="30000" dirty="0" err="1" smtClean="0">
                <a:solidFill>
                  <a:schemeClr val="bg1"/>
                </a:solidFill>
                <a:latin typeface="Century Gothic" pitchFamily="34" charset="0"/>
              </a:rPr>
              <a:t>Omrane</a:t>
            </a:r>
            <a:r>
              <a:rPr lang="fr-FR" sz="1600" b="1" baseline="30000" dirty="0" smtClean="0">
                <a:solidFill>
                  <a:schemeClr val="bg1"/>
                </a:solidFill>
                <a:latin typeface="Century Gothic" pitchFamily="34" charset="0"/>
              </a:rPr>
              <a:t> ou des   Agences Commerciales aux adresses citées dans le tableau ci-dessus. </a:t>
            </a:r>
          </a:p>
          <a:p>
            <a:pPr marL="36000">
              <a:lnSpc>
                <a:spcPct val="120000"/>
              </a:lnSpc>
            </a:pPr>
            <a:endParaRPr lang="fr-FR" sz="1500" b="1" baseline="30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36000">
              <a:lnSpc>
                <a:spcPct val="120000"/>
              </a:lnSpc>
            </a:pPr>
            <a:endParaRPr lang="fr-FR" sz="1500" b="1" baseline="30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36000">
              <a:lnSpc>
                <a:spcPct val="120000"/>
              </a:lnSpc>
            </a:pPr>
            <a:endParaRPr lang="fr-FR" sz="1500" b="1" baseline="30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36000">
              <a:lnSpc>
                <a:spcPct val="120000"/>
              </a:lnSpc>
            </a:pPr>
            <a:endParaRPr lang="fr-FR" sz="1500" b="1" baseline="30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36000">
              <a:lnSpc>
                <a:spcPct val="120000"/>
              </a:lnSpc>
            </a:pPr>
            <a:endParaRPr lang="fr-FR" sz="1500" b="1" baseline="30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36000">
              <a:lnSpc>
                <a:spcPct val="120000"/>
              </a:lnSpc>
            </a:pPr>
            <a:endParaRPr lang="fr-FR" sz="1500" b="1" baseline="30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36000">
              <a:lnSpc>
                <a:spcPct val="120000"/>
              </a:lnSpc>
            </a:pPr>
            <a:endParaRPr lang="fr-FR" sz="1500" b="1" baseline="30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36000">
              <a:lnSpc>
                <a:spcPct val="120000"/>
              </a:lnSpc>
            </a:pPr>
            <a:endParaRPr lang="fr-FR" sz="1500" b="1" baseline="30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36000">
              <a:lnSpc>
                <a:spcPct val="120000"/>
              </a:lnSpc>
            </a:pPr>
            <a:endParaRPr lang="fr-FR" sz="1500" b="1" baseline="30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36000">
              <a:lnSpc>
                <a:spcPct val="120000"/>
              </a:lnSpc>
            </a:pPr>
            <a:endParaRPr lang="fr-FR" sz="1500" b="1" baseline="30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36000">
              <a:lnSpc>
                <a:spcPct val="120000"/>
              </a:lnSpc>
            </a:pPr>
            <a:endParaRPr lang="fr-FR" sz="1500" b="1" baseline="30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36000">
              <a:lnSpc>
                <a:spcPct val="120000"/>
              </a:lnSpc>
            </a:pPr>
            <a:endParaRPr lang="fr-FR" sz="1500" b="1" baseline="30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36000">
              <a:lnSpc>
                <a:spcPct val="120000"/>
              </a:lnSpc>
            </a:pPr>
            <a:endParaRPr lang="fr-FR" sz="1500" b="1" baseline="30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36000">
              <a:lnSpc>
                <a:spcPct val="120000"/>
              </a:lnSpc>
            </a:pPr>
            <a:endParaRPr lang="fr-FR" sz="1500" b="1" baseline="30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36000">
              <a:lnSpc>
                <a:spcPct val="120000"/>
              </a:lnSpc>
            </a:pPr>
            <a:endParaRPr lang="fr-FR" sz="1500" b="1" baseline="30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36000">
              <a:lnSpc>
                <a:spcPct val="120000"/>
              </a:lnSpc>
            </a:pPr>
            <a:endParaRPr lang="fr-FR" sz="1500" b="1" baseline="30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36000">
              <a:lnSpc>
                <a:spcPct val="120000"/>
              </a:lnSpc>
            </a:pPr>
            <a:endParaRPr lang="fr-FR" sz="1500" b="1" baseline="30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36000">
              <a:lnSpc>
                <a:spcPct val="120000"/>
              </a:lnSpc>
            </a:pPr>
            <a:endParaRPr lang="fr-FR" sz="1500" b="1" baseline="30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36000">
              <a:lnSpc>
                <a:spcPct val="120000"/>
              </a:lnSpc>
            </a:pPr>
            <a:endParaRPr lang="fr-FR" sz="1500" b="1" baseline="30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36000">
              <a:lnSpc>
                <a:spcPct val="120000"/>
              </a:lnSpc>
            </a:pPr>
            <a:endParaRPr lang="fr-FR" sz="1500" b="1" baseline="30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36000">
              <a:lnSpc>
                <a:spcPct val="120000"/>
              </a:lnSpc>
            </a:pPr>
            <a:endParaRPr lang="fr-FR" sz="1500" b="1" baseline="30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36000">
              <a:lnSpc>
                <a:spcPct val="120000"/>
              </a:lnSpc>
            </a:pPr>
            <a:endParaRPr lang="fr-FR" sz="1500" b="1" baseline="30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36000">
              <a:lnSpc>
                <a:spcPct val="120000"/>
              </a:lnSpc>
            </a:pPr>
            <a:r>
              <a:rPr lang="fr-FR" sz="1500" b="1" dirty="0" smtClean="0">
                <a:solidFill>
                  <a:schemeClr val="bg1"/>
                </a:solidFill>
              </a:rPr>
              <a:t>   </a:t>
            </a:r>
          </a:p>
          <a:p>
            <a:pPr>
              <a:lnSpc>
                <a:spcPct val="120000"/>
              </a:lnSpc>
            </a:pPr>
            <a:endParaRPr lang="fr-FR" sz="1500" b="1" baseline="30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>
              <a:lnSpc>
                <a:spcPct val="120000"/>
              </a:lnSpc>
            </a:pPr>
            <a:r>
              <a:rPr lang="fr-FR" sz="1500" b="1" baseline="30000" dirty="0" smtClean="0">
                <a:solidFill>
                  <a:schemeClr val="bg1"/>
                </a:solidFill>
                <a:latin typeface="Century Gothic" pitchFamily="34" charset="0"/>
              </a:rPr>
              <a:t/>
            </a:r>
            <a:br>
              <a:rPr lang="fr-FR" sz="1500" b="1" baseline="30000" dirty="0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fr-FR" sz="1500" b="1" baseline="30000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</a:p>
        </p:txBody>
      </p:sp>
      <p:pic>
        <p:nvPicPr>
          <p:cNvPr id="25" name="Image 24" descr="Visuel lotissement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86921" y="3270598"/>
            <a:ext cx="5157558" cy="2112799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2505074" y="1390648"/>
            <a:ext cx="4867683" cy="1061829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fr-FR" sz="1600" b="1" dirty="0" smtClean="0">
                <a:latin typeface="Agency FB" pitchFamily="34" charset="0"/>
              </a:rPr>
              <a:t>LOTISSEMENT « RIAD 3 »A BEN GUÉRIR</a:t>
            </a:r>
            <a:endParaRPr lang="fr-FR" sz="1000" dirty="0" smtClean="0">
              <a:latin typeface="Agency FB" pitchFamily="34" charset="0"/>
            </a:endParaRPr>
          </a:p>
          <a:p>
            <a:pPr algn="ctr"/>
            <a:endParaRPr lang="fr-FR" sz="1200" b="1" dirty="0" smtClean="0"/>
          </a:p>
          <a:p>
            <a:pPr algn="r"/>
            <a:endParaRPr lang="fr-FR" sz="1600" dirty="0" smtClean="0">
              <a:latin typeface="Agency FB" pitchFamily="34" charset="0"/>
            </a:endParaRPr>
          </a:p>
          <a:p>
            <a:pPr algn="r"/>
            <a:endParaRPr lang="fr-FR" sz="1600" dirty="0" smtClean="0">
              <a:latin typeface="Agency FB" pitchFamily="34" charset="0"/>
            </a:endParaRPr>
          </a:p>
          <a:p>
            <a:pPr algn="r"/>
            <a:endParaRPr lang="fr-FR" sz="300" b="1" dirty="0" smtClean="0"/>
          </a:p>
        </p:txBody>
      </p:sp>
      <p:sp>
        <p:nvSpPr>
          <p:cNvPr id="18" name="Rectangle 17"/>
          <p:cNvSpPr/>
          <p:nvPr/>
        </p:nvSpPr>
        <p:spPr>
          <a:xfrm>
            <a:off x="2135059" y="1724025"/>
            <a:ext cx="52376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b="1" dirty="0" smtClean="0">
                <a:latin typeface="Agency FB" pitchFamily="34" charset="0"/>
              </a:rPr>
              <a:t>OPERATIONS « JNANATE 3 » ET « ANOUAR » A MARRAKECH </a:t>
            </a:r>
          </a:p>
          <a:p>
            <a:pPr algn="ctr"/>
            <a:r>
              <a:rPr lang="fr-FR" sz="1600" b="1" smtClean="0">
                <a:latin typeface="Agency FB" pitchFamily="34" charset="0"/>
              </a:rPr>
              <a:t>&amp; « ALKHIER » </a:t>
            </a:r>
            <a:r>
              <a:rPr lang="fr-FR" sz="1600" b="1" dirty="0" smtClean="0">
                <a:latin typeface="Agency FB" pitchFamily="34" charset="0"/>
              </a:rPr>
              <a:t>A CHICHAOUA</a:t>
            </a:r>
          </a:p>
          <a:p>
            <a:pPr algn="ctr"/>
            <a:endParaRPr lang="fr-FR" sz="1600" b="1" dirty="0" smtClean="0">
              <a:latin typeface="Agency FB" pitchFamily="34" charset="0"/>
            </a:endParaRPr>
          </a:p>
          <a:p>
            <a:pPr algn="ctr"/>
            <a:r>
              <a:rPr lang="fr-FR" sz="2400" dirty="0" smtClean="0">
                <a:latin typeface="Agency FB" pitchFamily="34" charset="0"/>
              </a:rPr>
              <a:t>Lots  ET Appartements</a:t>
            </a:r>
          </a:p>
        </p:txBody>
      </p:sp>
    </p:spTree>
    <p:extLst>
      <p:ext uri="{BB962C8B-B14F-4D97-AF65-F5344CB8AC3E}">
        <p14:creationId xmlns:p14="http://schemas.microsoft.com/office/powerpoint/2010/main" xmlns="" val="286305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algn="r">
          <a:lnSpc>
            <a:spcPct val="150000"/>
          </a:lnSpc>
          <a:defRPr sz="1800" b="1" dirty="0" smtClean="0">
            <a:latin typeface="Arial" pitchFamily="34" charset="0"/>
            <a:cs typeface="Arial" pitchFamily="34" charset="0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2445</TotalTime>
  <Words>352</Words>
  <Application>Microsoft Office PowerPoint</Application>
  <PresentationFormat>Personnalisé</PresentationFormat>
  <Paragraphs>129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Maa Nyna</dc:creator>
  <cp:lastModifiedBy>01730173</cp:lastModifiedBy>
  <cp:revision>387</cp:revision>
  <cp:lastPrinted>2016-06-14T14:32:47Z</cp:lastPrinted>
  <dcterms:created xsi:type="dcterms:W3CDTF">2014-05-12T10:25:50Z</dcterms:created>
  <dcterms:modified xsi:type="dcterms:W3CDTF">2018-04-26T14:31:55Z</dcterms:modified>
</cp:coreProperties>
</file>