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7562850" cy="10688638"/>
  <p:notesSz cx="6797675" cy="9928225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954C"/>
    <a:srgbClr val="005024"/>
    <a:srgbClr val="AEC87A"/>
    <a:srgbClr val="92B54B"/>
    <a:srgbClr val="1D8740"/>
    <a:srgbClr val="981C8B"/>
    <a:srgbClr val="89D36F"/>
    <a:srgbClr val="3F2C52"/>
    <a:srgbClr val="2C1F39"/>
    <a:srgbClr val="FCF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410" y="162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6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1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571546"/>
            <a:ext cx="1276231" cy="12158326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571546"/>
            <a:ext cx="3702646" cy="1215832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7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6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8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7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01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3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9683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8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46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7"/>
            <a:ext cx="2488126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8"/>
            <a:ext cx="2488126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6"/>
            <a:ext cx="4537710" cy="1254429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6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9C3E4-7BB2-8E41-AC68-D965B606CAE2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9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Bande titre AppelOff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863" y="1430407"/>
            <a:ext cx="5314987" cy="2226336"/>
          </a:xfrm>
          <a:prstGeom prst="rect">
            <a:avLst/>
          </a:prstGeom>
        </p:spPr>
      </p:pic>
      <p:pic>
        <p:nvPicPr>
          <p:cNvPr id="4" name="Image 3" descr="Losange rou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56743"/>
            <a:ext cx="5982512" cy="7080743"/>
          </a:xfrm>
          <a:prstGeom prst="rect">
            <a:avLst/>
          </a:prstGeom>
        </p:spPr>
      </p:pic>
      <p:pic>
        <p:nvPicPr>
          <p:cNvPr id="5" name="Image 4" descr="Site Al omra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624" y="9382224"/>
            <a:ext cx="1669058" cy="4191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795691"/>
            <a:ext cx="62041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800" b="1" baseline="30000" dirty="0" smtClean="0">
                <a:solidFill>
                  <a:srgbClr val="FFFFFF"/>
                </a:solidFill>
              </a:rPr>
              <a:t>  Société </a:t>
            </a:r>
            <a:r>
              <a:rPr lang="fr-FR" sz="1800" b="1" baseline="30000" dirty="0">
                <a:solidFill>
                  <a:srgbClr val="FFFFFF"/>
                </a:solidFill>
              </a:rPr>
              <a:t>Al </a:t>
            </a:r>
            <a:r>
              <a:rPr lang="fr-FR" sz="1800" b="1" baseline="30000" dirty="0" err="1">
                <a:solidFill>
                  <a:srgbClr val="FFFFFF"/>
                </a:solidFill>
              </a:rPr>
              <a:t>Omrane</a:t>
            </a:r>
            <a:r>
              <a:rPr lang="fr-FR" sz="1800" b="1" baseline="30000" dirty="0">
                <a:solidFill>
                  <a:srgbClr val="FFFFFF"/>
                </a:solidFill>
              </a:rPr>
              <a:t> </a:t>
            </a:r>
            <a:r>
              <a:rPr lang="fr-FR" sz="1800" b="1" baseline="30000" dirty="0" err="1" smtClean="0">
                <a:solidFill>
                  <a:srgbClr val="FFFFFF"/>
                </a:solidFill>
              </a:rPr>
              <a:t>Souss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 Massa</a:t>
            </a:r>
            <a:endParaRPr lang="fr-FR" sz="1800" b="1" baseline="30000" dirty="0">
              <a:solidFill>
                <a:srgbClr val="FFFFFF"/>
              </a:solidFill>
            </a:endParaRPr>
          </a:p>
          <a:p>
            <a:pPr lvl="0"/>
            <a:r>
              <a:rPr lang="fr-FR" sz="1800" b="1" baseline="30000" dirty="0" smtClean="0">
                <a:solidFill>
                  <a:srgbClr val="FFFFFF"/>
                </a:solidFill>
              </a:rPr>
              <a:t>  Angle </a:t>
            </a:r>
            <a:r>
              <a:rPr lang="fr-FR" sz="1800" b="1" baseline="30000" dirty="0">
                <a:solidFill>
                  <a:srgbClr val="FFFFFF"/>
                </a:solidFill>
              </a:rPr>
              <a:t>Bd 29 Février et Bd Cheikh Saadi, </a:t>
            </a:r>
            <a:r>
              <a:rPr lang="fr-FR" sz="1800" b="1" baseline="30000" dirty="0" err="1" smtClean="0">
                <a:solidFill>
                  <a:srgbClr val="FFFFFF"/>
                </a:solidFill>
              </a:rPr>
              <a:t>Talborjt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. </a:t>
            </a:r>
            <a:r>
              <a:rPr lang="fr-FR" sz="1800" b="1" baseline="30000" dirty="0" err="1" smtClean="0">
                <a:solidFill>
                  <a:srgbClr val="FFFFFF"/>
                </a:solidFill>
              </a:rPr>
              <a:t>Bp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 </a:t>
            </a:r>
            <a:r>
              <a:rPr lang="fr-FR" sz="1800" b="1" baseline="30000" dirty="0">
                <a:solidFill>
                  <a:srgbClr val="FFFFFF"/>
                </a:solidFill>
              </a:rPr>
              <a:t>321 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. Agadir </a:t>
            </a:r>
            <a:endParaRPr lang="fr-FR" sz="1800" b="1" baseline="30000" dirty="0">
              <a:solidFill>
                <a:srgbClr val="FFFFFF"/>
              </a:solidFill>
            </a:endParaRPr>
          </a:p>
          <a:p>
            <a:pPr lvl="0"/>
            <a:r>
              <a:rPr lang="fr-FR" sz="1800" b="1" baseline="30000" dirty="0" smtClean="0">
                <a:solidFill>
                  <a:srgbClr val="FFFFFF"/>
                </a:solidFill>
              </a:rPr>
              <a:t>  </a:t>
            </a:r>
            <a:r>
              <a:rPr lang="hu-HU" sz="1800" b="1" baseline="30000" dirty="0" smtClean="0">
                <a:solidFill>
                  <a:srgbClr val="FFFFFF"/>
                </a:solidFill>
              </a:rPr>
              <a:t>- </a:t>
            </a:r>
            <a:r>
              <a:rPr lang="hu-HU" sz="1800" b="1" baseline="30000" dirty="0">
                <a:solidFill>
                  <a:srgbClr val="FFFFFF"/>
                </a:solidFill>
              </a:rPr>
              <a:t>Tél : 05 28 84 12 10 / Fax : 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05 28 82 34 99</a:t>
            </a:r>
            <a:endParaRPr lang="hu-HU" sz="1800" b="1" baseline="30000" dirty="0" smtClean="0">
              <a:solidFill>
                <a:srgbClr val="FFFFFF"/>
              </a:solidFill>
            </a:endParaRPr>
          </a:p>
          <a:p>
            <a:r>
              <a:rPr lang="fr-FR" sz="1800" b="1" baseline="30000" dirty="0" smtClean="0">
                <a:solidFill>
                  <a:srgbClr val="FFFFFF"/>
                </a:solidFill>
              </a:rPr>
              <a:t>  Al </a:t>
            </a:r>
            <a:r>
              <a:rPr lang="fr-FR" sz="1800" b="1" baseline="30000" dirty="0" err="1" smtClean="0">
                <a:solidFill>
                  <a:srgbClr val="FFFFFF"/>
                </a:solidFill>
              </a:rPr>
              <a:t>Omrane</a:t>
            </a:r>
            <a:r>
              <a:rPr lang="fr-FR" sz="1800" b="1" baseline="30000" dirty="0">
                <a:solidFill>
                  <a:srgbClr val="FFFFFF"/>
                </a:solidFill>
              </a:rPr>
              <a:t> </a:t>
            </a:r>
            <a:r>
              <a:rPr lang="fr-FR" sz="1800" b="1" baseline="30000" dirty="0" err="1">
                <a:solidFill>
                  <a:srgbClr val="FFFFFF"/>
                </a:solidFill>
              </a:rPr>
              <a:t>Souss</a:t>
            </a:r>
            <a:r>
              <a:rPr lang="fr-FR" sz="1800" b="1" baseline="30000" dirty="0">
                <a:solidFill>
                  <a:srgbClr val="FFFFFF"/>
                </a:solidFill>
              </a:rPr>
              <a:t> </a:t>
            </a:r>
            <a:r>
              <a:rPr lang="fr-FR" sz="1800" b="1" baseline="30000" dirty="0" smtClean="0">
                <a:solidFill>
                  <a:srgbClr val="FFFFFF"/>
                </a:solidFill>
              </a:rPr>
              <a:t>Massa est une filiale du Groupe Al </a:t>
            </a:r>
            <a:r>
              <a:rPr lang="fr-FR" sz="1800" b="1" baseline="30000" dirty="0" err="1" smtClean="0">
                <a:solidFill>
                  <a:srgbClr val="FFFFFF"/>
                </a:solidFill>
              </a:rPr>
              <a:t>Omrane</a:t>
            </a:r>
            <a:r>
              <a:rPr lang="fr-FR" sz="1800" b="1" baseline="30000" dirty="0">
                <a:solidFill>
                  <a:srgbClr val="FFFFFF"/>
                </a:solidFill>
              </a:rPr>
              <a:t>.</a:t>
            </a:r>
            <a:endParaRPr lang="fr-FR" sz="18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10164" y="10266206"/>
            <a:ext cx="22557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 smtClean="0">
                <a:latin typeface="Century Gothic" panose="020B0502020202020204" pitchFamily="34" charset="0"/>
              </a:rPr>
              <a:t>Prix d´une communication locale</a:t>
            </a:r>
            <a:endParaRPr lang="fr-FR" sz="10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97024" y="1333126"/>
            <a:ext cx="5465825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b="1" dirty="0" smtClean="0">
              <a:solidFill>
                <a:prstClr val="black"/>
              </a:solidFill>
              <a:latin typeface="Century Gothic" panose="020B0502020202020204" pitchFamily="34" charset="0"/>
              <a:cs typeface="Century Gothic"/>
            </a:endParaRPr>
          </a:p>
          <a:p>
            <a:pPr algn="ctr"/>
            <a:endParaRPr lang="fr-FR" b="1" dirty="0" smtClean="0">
              <a:solidFill>
                <a:prstClr val="black"/>
              </a:solidFill>
              <a:latin typeface="Century Gothic" panose="020B0502020202020204" pitchFamily="34" charset="0"/>
              <a:cs typeface="Century Gothic"/>
            </a:endParaRPr>
          </a:p>
          <a:p>
            <a:pPr algn="ctr"/>
            <a:r>
              <a:rPr lang="fr-FR" b="1" dirty="0" smtClean="0">
                <a:solidFill>
                  <a:prstClr val="black"/>
                </a:solidFill>
                <a:latin typeface="Century Gothic" panose="020B0502020202020204" pitchFamily="34" charset="0"/>
                <a:cs typeface="Century Gothic"/>
              </a:rPr>
              <a:t>		            LOTISSEMENT LAGOUIRA							    AGADIR</a:t>
            </a:r>
          </a:p>
          <a:p>
            <a:pPr algn="ctr"/>
            <a:r>
              <a:rPr lang="fr-FR" b="1" dirty="0" smtClean="0">
                <a:solidFill>
                  <a:prstClr val="black"/>
                </a:solidFill>
                <a:latin typeface="Century Gothic" panose="020B0502020202020204" pitchFamily="34" charset="0"/>
                <a:cs typeface="Century Gothic"/>
              </a:rPr>
              <a:t>                                  	     OFFRE DE PRIX</a:t>
            </a:r>
          </a:p>
        </p:txBody>
      </p:sp>
      <p:sp>
        <p:nvSpPr>
          <p:cNvPr id="9" name="Rectangle 8"/>
          <p:cNvSpPr/>
          <p:nvPr/>
        </p:nvSpPr>
        <p:spPr>
          <a:xfrm>
            <a:off x="675963" y="230129"/>
            <a:ext cx="5981125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fr-FR" sz="2800" b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  <a:p>
            <a:pPr algn="ctr"/>
            <a:r>
              <a:rPr lang="fr-FR" sz="2800" b="1" u="sng" dirty="0">
                <a:solidFill>
                  <a:srgbClr val="1D87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AVIS DE VENTE PAR OFFRE DE PR</a:t>
            </a:r>
            <a:r>
              <a:rPr lang="fr-FR" sz="2800" b="1" dirty="0">
                <a:solidFill>
                  <a:srgbClr val="1D87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IX</a:t>
            </a:r>
          </a:p>
          <a:p>
            <a:pPr algn="ctr"/>
            <a:r>
              <a:rPr lang="fr-FR" sz="1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          </a:t>
            </a:r>
            <a:endParaRPr lang="fr-FR" sz="1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65700" y="8363365"/>
            <a:ext cx="27689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prstClr val="black"/>
                </a:solidFill>
              </a:rPr>
              <a:t>.</a:t>
            </a:r>
            <a:endParaRPr lang="fr-FR" sz="1000" dirty="0">
              <a:solidFill>
                <a:prstClr val="black"/>
              </a:solidFill>
            </a:endParaRPr>
          </a:p>
        </p:txBody>
      </p:sp>
      <p:pic>
        <p:nvPicPr>
          <p:cNvPr id="11" name="Image 10" descr="Numero bleu.psd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39"/>
          <a:stretch/>
        </p:blipFill>
        <p:spPr>
          <a:xfrm>
            <a:off x="5385097" y="9774476"/>
            <a:ext cx="1914113" cy="539831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55447" y="3733823"/>
            <a:ext cx="36673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</a:t>
            </a:r>
          </a:p>
          <a:p>
            <a:pPr lvl="0"/>
            <a:endParaRPr lang="fr-FR" sz="1600" b="1" dirty="0">
              <a:solidFill>
                <a:srgbClr val="FFFFFF"/>
              </a:solidFill>
              <a:latin typeface="Century Gothic" panose="020B0502020202020204" pitchFamily="34" charset="0"/>
              <a:cs typeface="Century Gothic"/>
            </a:endParaRPr>
          </a:p>
          <a:p>
            <a:pPr lvl="0"/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La Société Al </a:t>
            </a:r>
            <a:r>
              <a:rPr lang="fr-FR" sz="1600" b="1" dirty="0" err="1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Omrane</a:t>
            </a:r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                </a:t>
            </a:r>
            <a:r>
              <a:rPr lang="fr-FR" sz="1600" b="1" dirty="0" err="1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Souss</a:t>
            </a:r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Massa</a:t>
            </a:r>
            <a:r>
              <a:rPr lang="fr-FR" sz="1600" b="1" dirty="0" smtClean="0">
                <a:latin typeface="Century Gothic" panose="020B0502020202020204" pitchFamily="34" charset="0"/>
                <a:cs typeface="Century Gothic"/>
              </a:rPr>
              <a:t> </a:t>
            </a:r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met en vente, sur            par offre de </a:t>
            </a:r>
            <a:r>
              <a:rPr lang="fr-FR" sz="16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Century Gothic"/>
              </a:rPr>
              <a:t>prix, des </a:t>
            </a:r>
            <a:r>
              <a:rPr lang="fr-FR" sz="1600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lots de  terrain de type </a:t>
            </a:r>
            <a:r>
              <a:rPr lang="fr-FR" sz="1600" b="1" dirty="0">
                <a:solidFill>
                  <a:srgbClr val="FFFFFF"/>
                </a:solidFill>
                <a:latin typeface="Century Gothic"/>
                <a:cs typeface="Century Gothic"/>
              </a:rPr>
              <a:t>R+3 RDC </a:t>
            </a:r>
            <a:r>
              <a:rPr lang="fr-FR" sz="1600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commercial au programme LAGOUIRA  à Agadir </a:t>
            </a:r>
            <a:r>
              <a:rPr lang="fr-FR" sz="16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:</a:t>
            </a:r>
          </a:p>
          <a:p>
            <a:pPr lvl="0" algn="ctr"/>
            <a:endParaRPr lang="fr-FR" sz="1300" b="1" u="sng" dirty="0" smtClean="0">
              <a:solidFill>
                <a:srgbClr val="FFFFFF"/>
              </a:solidFill>
              <a:latin typeface="Century Gothic" panose="020B0502020202020204" pitchFamily="34" charset="0"/>
              <a:cs typeface="Century Gothic"/>
            </a:endParaRPr>
          </a:p>
          <a:p>
            <a:pPr lvl="0"/>
            <a:r>
              <a:rPr lang="fr-FR" sz="1300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Century Gothic"/>
              </a:rPr>
              <a:t> </a:t>
            </a:r>
          </a:p>
          <a:p>
            <a:pPr lvl="0" algn="ctr"/>
            <a:endParaRPr lang="fr-FR" sz="12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4354" y="8363365"/>
            <a:ext cx="404993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3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Toute personne intéressée peut consulter les offres et retirer le dossier de candidature du </a:t>
            </a:r>
            <a:r>
              <a:rPr lang="fr-FR" sz="13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10/05/2018 </a:t>
            </a:r>
            <a:r>
              <a:rPr lang="fr-FR" sz="13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au </a:t>
            </a:r>
            <a:r>
              <a:rPr lang="fr-FR" sz="13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31</a:t>
            </a:r>
            <a:r>
              <a:rPr lang="fr-FR" sz="13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/05/2018 </a:t>
            </a:r>
            <a:r>
              <a:rPr lang="fr-FR" sz="13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à l’Agence Centre située au Bd Abdellah EL GUERSIFI, cité AL HOUDA, Agadir. Tél. : 05 28 32 07 67</a:t>
            </a:r>
            <a:endParaRPr lang="ar-MA" altLang="fr-FR" sz="1300" b="1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80108" y="6041813"/>
            <a:ext cx="2660968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 defTabSz="45720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1100" b="1" dirty="0" smtClean="0">
                <a:latin typeface="Century Gothic"/>
                <a:cs typeface="Century Gothic"/>
              </a:rPr>
              <a:t>Les </a:t>
            </a:r>
            <a:r>
              <a:rPr lang="fr-FR" altLang="fr-FR" sz="1100" b="1" dirty="0">
                <a:latin typeface="Century Gothic"/>
                <a:cs typeface="Century Gothic"/>
              </a:rPr>
              <a:t>offres de prix doivent être déposées au Bureau d’ordre du siège social de la Société dans une enveloppe fermée portant clairement la mention « Offre de </a:t>
            </a:r>
            <a:r>
              <a:rPr lang="fr-FR" altLang="fr-FR" sz="1100" b="1" dirty="0" smtClean="0">
                <a:latin typeface="Century Gothic"/>
                <a:cs typeface="Century Gothic"/>
              </a:rPr>
              <a:t>prix au programme LAGOUIRA »    et </a:t>
            </a:r>
            <a:r>
              <a:rPr lang="fr-FR" altLang="fr-FR" sz="1100" b="1" dirty="0">
                <a:latin typeface="Century Gothic"/>
                <a:cs typeface="Century Gothic"/>
              </a:rPr>
              <a:t>contenant un chèque certifié de </a:t>
            </a:r>
            <a:r>
              <a:rPr lang="fr-FR" altLang="fr-FR" sz="1100" b="1" dirty="0" smtClean="0">
                <a:latin typeface="Century Gothic"/>
                <a:cs typeface="Century Gothic"/>
              </a:rPr>
              <a:t>80 % </a:t>
            </a:r>
            <a:r>
              <a:rPr lang="fr-FR" altLang="fr-FR" sz="1100" b="1" dirty="0">
                <a:latin typeface="Century Gothic"/>
                <a:cs typeface="Century Gothic"/>
              </a:rPr>
              <a:t>de l’offre présentée. Toute offre ne contenant pas le chèque de la première avance sera </a:t>
            </a:r>
            <a:r>
              <a:rPr lang="fr-FR" altLang="fr-FR" sz="1100" b="1" dirty="0" smtClean="0">
                <a:latin typeface="Century Gothic"/>
                <a:cs typeface="Century Gothic"/>
              </a:rPr>
              <a:t>rejetée.</a:t>
            </a:r>
            <a:endParaRPr lang="fr-FR" altLang="fr-FR" sz="1100" b="1" dirty="0">
              <a:latin typeface="Century Gothic"/>
              <a:cs typeface="Century Gothic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b="1" dirty="0" smtClean="0">
                <a:latin typeface="Century Gothic"/>
                <a:cs typeface="Century Gothic"/>
              </a:rPr>
              <a:t> Dernier délai de dépôt des offres  le </a:t>
            </a:r>
            <a:r>
              <a:rPr lang="fr-FR" sz="1100" b="1" dirty="0" smtClean="0">
                <a:latin typeface="Century Gothic"/>
                <a:cs typeface="Century Gothic"/>
              </a:rPr>
              <a:t>31</a:t>
            </a:r>
            <a:r>
              <a:rPr lang="fr-FR" sz="1100" b="1" dirty="0" smtClean="0">
                <a:latin typeface="Century Gothic"/>
                <a:cs typeface="Century Gothic"/>
              </a:rPr>
              <a:t>/05/2018 </a:t>
            </a:r>
            <a:r>
              <a:rPr lang="fr-FR" sz="1100" b="1" dirty="0" smtClean="0">
                <a:latin typeface="Century Gothic"/>
                <a:cs typeface="Century Gothic"/>
              </a:rPr>
              <a:t>à 16 h 00.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b="1" dirty="0" smtClean="0">
                <a:latin typeface="Century Gothic"/>
                <a:cs typeface="Century Gothic"/>
              </a:rPr>
              <a:t>La commission </a:t>
            </a:r>
            <a:r>
              <a:rPr lang="fr-FR" sz="1100" b="1" dirty="0">
                <a:latin typeface="Century Gothic"/>
                <a:cs typeface="Century Gothic"/>
              </a:rPr>
              <a:t>de </a:t>
            </a:r>
            <a:r>
              <a:rPr lang="fr-FR" sz="1100" b="1" dirty="0" smtClean="0">
                <a:latin typeface="Century Gothic"/>
                <a:cs typeface="Century Gothic"/>
              </a:rPr>
              <a:t>sélection des offres aura lieu </a:t>
            </a:r>
            <a:r>
              <a:rPr lang="fr-FR" sz="1100" b="1" smtClean="0">
                <a:latin typeface="Century Gothic"/>
                <a:cs typeface="Century Gothic"/>
              </a:rPr>
              <a:t>le  </a:t>
            </a:r>
            <a:r>
              <a:rPr lang="fr-FR" sz="1100" b="1" smtClean="0">
                <a:latin typeface="Century Gothic"/>
                <a:cs typeface="Century Gothic"/>
              </a:rPr>
              <a:t>01/06/2018 </a:t>
            </a:r>
            <a:r>
              <a:rPr lang="fr-FR" sz="1100" b="1" dirty="0" smtClean="0">
                <a:latin typeface="Century Gothic"/>
                <a:cs typeface="Century Gothic"/>
              </a:rPr>
              <a:t>à 10 h 00 du matin au </a:t>
            </a:r>
            <a:r>
              <a:rPr lang="fr-FR" altLang="fr-FR" sz="1100" b="1" dirty="0">
                <a:latin typeface="Century Gothic"/>
                <a:cs typeface="Century Gothic"/>
              </a:rPr>
              <a:t>siège social </a:t>
            </a:r>
            <a:r>
              <a:rPr lang="fr-FR" altLang="fr-FR" sz="1100" b="1" dirty="0" smtClean="0">
                <a:latin typeface="Century Gothic"/>
                <a:cs typeface="Century Gothic"/>
              </a:rPr>
              <a:t>de </a:t>
            </a:r>
            <a:r>
              <a:rPr lang="fr-FR" altLang="fr-FR" sz="1100" b="1" dirty="0">
                <a:latin typeface="Century Gothic"/>
                <a:cs typeface="Century Gothic"/>
              </a:rPr>
              <a:t>la société, sis </a:t>
            </a:r>
            <a:r>
              <a:rPr lang="fr-FR" altLang="fr-FR" sz="1100" b="1" dirty="0" smtClean="0">
                <a:latin typeface="Century Gothic"/>
                <a:cs typeface="Century Gothic"/>
              </a:rPr>
              <a:t>Bd </a:t>
            </a:r>
            <a:r>
              <a:rPr lang="fr-FR" altLang="fr-FR" sz="1100" b="1" dirty="0">
                <a:latin typeface="Century Gothic"/>
                <a:cs typeface="Century Gothic"/>
              </a:rPr>
              <a:t>29 février et Bd cheikh Saadi</a:t>
            </a:r>
            <a:r>
              <a:rPr lang="fr-FR" altLang="fr-FR" sz="1100" b="1" dirty="0" smtClean="0">
                <a:latin typeface="Century Gothic"/>
                <a:cs typeface="Century Gothic"/>
              </a:rPr>
              <a:t>, </a:t>
            </a:r>
            <a:r>
              <a:rPr lang="fr-FR" altLang="fr-FR" sz="1100" b="1" dirty="0" err="1" smtClean="0">
                <a:latin typeface="Century Gothic"/>
                <a:cs typeface="Century Gothic"/>
              </a:rPr>
              <a:t>Talborjt</a:t>
            </a:r>
            <a:r>
              <a:rPr lang="fr-FR" altLang="fr-FR" sz="1100" b="1" dirty="0" smtClean="0">
                <a:latin typeface="Century Gothic"/>
                <a:cs typeface="Century Gothic"/>
              </a:rPr>
              <a:t>, </a:t>
            </a:r>
            <a:r>
              <a:rPr lang="fr-FR" altLang="fr-FR" sz="1100" b="1" dirty="0">
                <a:latin typeface="Century Gothic"/>
                <a:cs typeface="Century Gothic"/>
              </a:rPr>
              <a:t>Agadir, en présence d’un notaire.</a:t>
            </a:r>
          </a:p>
        </p:txBody>
      </p:sp>
      <p:pic>
        <p:nvPicPr>
          <p:cNvPr id="18" name="Image 17" descr="Visuel lotissement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165" y="3684001"/>
            <a:ext cx="5049185" cy="2018299"/>
          </a:xfrm>
          <a:prstGeom prst="rect">
            <a:avLst/>
          </a:prstGeom>
        </p:spPr>
      </p:pic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21561"/>
              </p:ext>
            </p:extLst>
          </p:nvPr>
        </p:nvGraphicFramePr>
        <p:xfrm>
          <a:off x="261875" y="6041813"/>
          <a:ext cx="3670300" cy="1889760"/>
        </p:xfrm>
        <a:graphic>
          <a:graphicData uri="http://schemas.openxmlformats.org/drawingml/2006/table">
            <a:tbl>
              <a:tblPr/>
              <a:tblGrid>
                <a:gridCol w="614425"/>
                <a:gridCol w="439810"/>
                <a:gridCol w="1112765"/>
                <a:gridCol w="654055"/>
                <a:gridCol w="849245"/>
              </a:tblGrid>
              <a:tr h="3962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 PRODUIT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SUPERFICIE APPROXIMATIVE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NOMBRE DE FACADES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MISE A PRIX en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DHS/M²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702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 m²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15 000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703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 m²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12 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500 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704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 m²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12 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500 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705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 m²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12 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500 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706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 m²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12 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500 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707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 m²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12 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500 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708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 m²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  <a:r>
                        <a:rPr lang="fr-FR" sz="12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000</a:t>
                      </a:r>
                      <a:r>
                        <a:rPr lang="fr-FR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7" y="1445821"/>
            <a:ext cx="2204613" cy="2195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01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9848</TotalTime>
  <Words>234</Words>
  <Application>Microsoft Office PowerPoint</Application>
  <PresentationFormat>Personnalisé</PresentationFormat>
  <Paragraphs>62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Maa Nyna</dc:creator>
  <cp:lastModifiedBy>m.zeroual</cp:lastModifiedBy>
  <cp:revision>171</cp:revision>
  <cp:lastPrinted>2018-05-07T16:04:37Z</cp:lastPrinted>
  <dcterms:created xsi:type="dcterms:W3CDTF">2014-05-12T10:25:50Z</dcterms:created>
  <dcterms:modified xsi:type="dcterms:W3CDTF">2018-05-07T16:07:54Z</dcterms:modified>
</cp:coreProperties>
</file>